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20"/>
  </p:notesMasterIdLst>
  <p:sldIdLst>
    <p:sldId id="257" r:id="rId2"/>
    <p:sldId id="259" r:id="rId3"/>
    <p:sldId id="260" r:id="rId4"/>
    <p:sldId id="261" r:id="rId5"/>
    <p:sldId id="266" r:id="rId6"/>
    <p:sldId id="268" r:id="rId7"/>
    <p:sldId id="269" r:id="rId8"/>
    <p:sldId id="270" r:id="rId9"/>
    <p:sldId id="271" r:id="rId10"/>
    <p:sldId id="274" r:id="rId11"/>
    <p:sldId id="273" r:id="rId12"/>
    <p:sldId id="282" r:id="rId13"/>
    <p:sldId id="281" r:id="rId14"/>
    <p:sldId id="267" r:id="rId15"/>
    <p:sldId id="277" r:id="rId16"/>
    <p:sldId id="279" r:id="rId17"/>
    <p:sldId id="280" r:id="rId18"/>
    <p:sldId id="283"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203" autoAdjust="0"/>
    <p:restoredTop sz="94660"/>
  </p:normalViewPr>
  <p:slideViewPr>
    <p:cSldViewPr snapToGrid="0">
      <p:cViewPr varScale="1">
        <p:scale>
          <a:sx n="80" d="100"/>
          <a:sy n="80" d="100"/>
        </p:scale>
        <p:origin x="1099" y="36"/>
      </p:cViewPr>
      <p:guideLst/>
    </p:cSldViewPr>
  </p:slideViewPr>
  <p:notesTextViewPr>
    <p:cViewPr>
      <p:scale>
        <a:sx n="1" d="1"/>
        <a:sy n="1" d="1"/>
      </p:scale>
      <p:origin x="0" y="-89"/>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diagrams/_rels/data1.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10" Type="http://schemas.openxmlformats.org/officeDocument/2006/relationships/image" Target="../media/image16.svg"/><Relationship Id="rId4" Type="http://schemas.openxmlformats.org/officeDocument/2006/relationships/image" Target="../media/image10.svg"/><Relationship Id="rId9" Type="http://schemas.openxmlformats.org/officeDocument/2006/relationships/image" Target="../media/image15.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10" Type="http://schemas.openxmlformats.org/officeDocument/2006/relationships/image" Target="../media/image16.svg"/><Relationship Id="rId4" Type="http://schemas.openxmlformats.org/officeDocument/2006/relationships/image" Target="../media/image10.svg"/><Relationship Id="rId9" Type="http://schemas.openxmlformats.org/officeDocument/2006/relationships/image" Target="../media/image15.png"/></Relationships>
</file>

<file path=ppt/diagrams/colors1.xml><?xml version="1.0" encoding="utf-8"?>
<dgm:colorsDef xmlns:dgm="http://schemas.openxmlformats.org/drawingml/2006/diagram" xmlns:a="http://schemas.openxmlformats.org/drawingml/2006/main" uniqueId="urn:microsoft.com/office/officeart/2018/5/colors/Iconchunking_neutralicon_accent3_2">
  <dgm:title val=""/>
  <dgm:desc val=""/>
  <dgm:catLst>
    <dgm:cat type="accent3" pri="13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dgm:fillClrLst>
    <dgm:linClrLst meth="repeat">
      <a:schemeClr val="lt1">
        <a:alpha val="0"/>
      </a:schemeClr>
    </dgm:linClrLst>
    <dgm:effectClrLst/>
    <dgm:txLinClrLst/>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FBF8497-5297-40CD-B9CF-AB8EB959F713}" type="doc">
      <dgm:prSet loTypeId="urn:microsoft.com/office/officeart/2018/5/layout/IconCircleLabelList" loCatId="icon" qsTypeId="urn:microsoft.com/office/officeart/2005/8/quickstyle/simple4" qsCatId="simple" csTypeId="urn:microsoft.com/office/officeart/2018/5/colors/Iconchunking_neutralicon_accent3_2" csCatId="accent3" phldr="1"/>
      <dgm:spPr/>
      <dgm:t>
        <a:bodyPr/>
        <a:lstStyle/>
        <a:p>
          <a:endParaRPr lang="en-US"/>
        </a:p>
      </dgm:t>
    </dgm:pt>
    <dgm:pt modelId="{C270AD55-96C5-4912-9A60-F532AE34671F}">
      <dgm:prSet/>
      <dgm:spPr/>
      <dgm:t>
        <a:bodyPr/>
        <a:lstStyle/>
        <a:p>
          <a:pPr>
            <a:lnSpc>
              <a:spcPct val="100000"/>
            </a:lnSpc>
            <a:defRPr cap="all"/>
          </a:pPr>
          <a:r>
            <a:rPr lang="en-CA"/>
            <a:t>Inpatient encounters</a:t>
          </a:r>
          <a:endParaRPr lang="en-US"/>
        </a:p>
      </dgm:t>
    </dgm:pt>
    <dgm:pt modelId="{29E05815-E1FD-478D-8C74-1AB6B6607F72}" type="parTrans" cxnId="{A3875195-0E33-44C8-8A31-B19C49E84293}">
      <dgm:prSet/>
      <dgm:spPr/>
      <dgm:t>
        <a:bodyPr/>
        <a:lstStyle/>
        <a:p>
          <a:endParaRPr lang="en-US"/>
        </a:p>
      </dgm:t>
    </dgm:pt>
    <dgm:pt modelId="{5514C264-8BC8-4D70-9CC8-3C97701BF9C0}" type="sibTrans" cxnId="{A3875195-0E33-44C8-8A31-B19C49E84293}">
      <dgm:prSet/>
      <dgm:spPr/>
      <dgm:t>
        <a:bodyPr/>
        <a:lstStyle/>
        <a:p>
          <a:pPr>
            <a:lnSpc>
              <a:spcPct val="100000"/>
            </a:lnSpc>
          </a:pPr>
          <a:endParaRPr lang="en-US"/>
        </a:p>
      </dgm:t>
    </dgm:pt>
    <dgm:pt modelId="{BC9DDE06-9D09-4FAB-96A4-BE34CE3F64FA}">
      <dgm:prSet/>
      <dgm:spPr/>
      <dgm:t>
        <a:bodyPr/>
        <a:lstStyle/>
        <a:p>
          <a:pPr>
            <a:lnSpc>
              <a:spcPct val="100000"/>
            </a:lnSpc>
            <a:defRPr cap="all"/>
          </a:pPr>
          <a:r>
            <a:rPr lang="en-CA"/>
            <a:t>diabetic encounters</a:t>
          </a:r>
          <a:endParaRPr lang="en-US"/>
        </a:p>
      </dgm:t>
    </dgm:pt>
    <dgm:pt modelId="{93AD93EA-52BA-4457-8C5A-6839AB032F53}" type="parTrans" cxnId="{BCFBC91F-B655-4D0E-8F33-0B34673884C8}">
      <dgm:prSet/>
      <dgm:spPr/>
      <dgm:t>
        <a:bodyPr/>
        <a:lstStyle/>
        <a:p>
          <a:endParaRPr lang="en-US"/>
        </a:p>
      </dgm:t>
    </dgm:pt>
    <dgm:pt modelId="{CA093E4A-64D6-4E8F-BA31-EA786CE91716}" type="sibTrans" cxnId="{BCFBC91F-B655-4D0E-8F33-0B34673884C8}">
      <dgm:prSet/>
      <dgm:spPr/>
      <dgm:t>
        <a:bodyPr/>
        <a:lstStyle/>
        <a:p>
          <a:pPr>
            <a:lnSpc>
              <a:spcPct val="100000"/>
            </a:lnSpc>
          </a:pPr>
          <a:endParaRPr lang="en-US"/>
        </a:p>
      </dgm:t>
    </dgm:pt>
    <dgm:pt modelId="{87067DB6-130A-416E-8D16-CE9EBD0B8701}">
      <dgm:prSet/>
      <dgm:spPr/>
      <dgm:t>
        <a:bodyPr/>
        <a:lstStyle/>
        <a:p>
          <a:pPr>
            <a:lnSpc>
              <a:spcPct val="100000"/>
            </a:lnSpc>
            <a:defRPr cap="all"/>
          </a:pPr>
          <a:r>
            <a:rPr lang="en-CA"/>
            <a:t>Length of stay at the hospital was between 1 – 14 days</a:t>
          </a:r>
          <a:endParaRPr lang="en-US"/>
        </a:p>
      </dgm:t>
    </dgm:pt>
    <dgm:pt modelId="{4063209B-0968-4568-ADF8-80197EA81E82}" type="parTrans" cxnId="{292CEF3D-1B23-4362-BC39-FE1DA261D06F}">
      <dgm:prSet/>
      <dgm:spPr/>
      <dgm:t>
        <a:bodyPr/>
        <a:lstStyle/>
        <a:p>
          <a:endParaRPr lang="en-US"/>
        </a:p>
      </dgm:t>
    </dgm:pt>
    <dgm:pt modelId="{528FB8DA-843A-4D8F-B109-94E52ABFBC71}" type="sibTrans" cxnId="{292CEF3D-1B23-4362-BC39-FE1DA261D06F}">
      <dgm:prSet/>
      <dgm:spPr/>
      <dgm:t>
        <a:bodyPr/>
        <a:lstStyle/>
        <a:p>
          <a:pPr>
            <a:lnSpc>
              <a:spcPct val="100000"/>
            </a:lnSpc>
          </a:pPr>
          <a:endParaRPr lang="en-US"/>
        </a:p>
      </dgm:t>
    </dgm:pt>
    <dgm:pt modelId="{47CE4D7D-174D-4F7C-BE4C-C02ED68F9DFB}">
      <dgm:prSet/>
      <dgm:spPr/>
      <dgm:t>
        <a:bodyPr/>
        <a:lstStyle/>
        <a:p>
          <a:pPr>
            <a:lnSpc>
              <a:spcPct val="100000"/>
            </a:lnSpc>
            <a:defRPr cap="all"/>
          </a:pPr>
          <a:r>
            <a:rPr lang="en-CA"/>
            <a:t>Lab tests performed during the encounter</a:t>
          </a:r>
          <a:endParaRPr lang="en-US"/>
        </a:p>
      </dgm:t>
    </dgm:pt>
    <dgm:pt modelId="{8E199AA1-86EC-4592-9020-60454BE9281E}" type="parTrans" cxnId="{F36DC924-DB90-4F53-89E8-F9EE741789EC}">
      <dgm:prSet/>
      <dgm:spPr/>
      <dgm:t>
        <a:bodyPr/>
        <a:lstStyle/>
        <a:p>
          <a:endParaRPr lang="en-US"/>
        </a:p>
      </dgm:t>
    </dgm:pt>
    <dgm:pt modelId="{22B85FC6-523C-4446-837E-12FD3CC86F5A}" type="sibTrans" cxnId="{F36DC924-DB90-4F53-89E8-F9EE741789EC}">
      <dgm:prSet/>
      <dgm:spPr/>
      <dgm:t>
        <a:bodyPr/>
        <a:lstStyle/>
        <a:p>
          <a:pPr>
            <a:lnSpc>
              <a:spcPct val="100000"/>
            </a:lnSpc>
          </a:pPr>
          <a:endParaRPr lang="en-US"/>
        </a:p>
      </dgm:t>
    </dgm:pt>
    <dgm:pt modelId="{D4605EC1-C3F9-4D89-8FBB-4C9B075BB7F3}">
      <dgm:prSet/>
      <dgm:spPr/>
      <dgm:t>
        <a:bodyPr/>
        <a:lstStyle/>
        <a:p>
          <a:pPr>
            <a:lnSpc>
              <a:spcPct val="100000"/>
            </a:lnSpc>
            <a:defRPr cap="all"/>
          </a:pPr>
          <a:r>
            <a:rPr lang="en-CA"/>
            <a:t>Medications administered during the encounter</a:t>
          </a:r>
          <a:endParaRPr lang="en-US"/>
        </a:p>
      </dgm:t>
    </dgm:pt>
    <dgm:pt modelId="{04075780-D56E-4D0D-BAD8-B97CCD87C05D}" type="parTrans" cxnId="{98CDC06E-13FF-478D-B342-5BEE149D5B37}">
      <dgm:prSet/>
      <dgm:spPr/>
      <dgm:t>
        <a:bodyPr/>
        <a:lstStyle/>
        <a:p>
          <a:endParaRPr lang="en-US"/>
        </a:p>
      </dgm:t>
    </dgm:pt>
    <dgm:pt modelId="{181A67D4-00AA-4027-BE6D-8E3B65E9CE8D}" type="sibTrans" cxnId="{98CDC06E-13FF-478D-B342-5BEE149D5B37}">
      <dgm:prSet/>
      <dgm:spPr/>
      <dgm:t>
        <a:bodyPr/>
        <a:lstStyle/>
        <a:p>
          <a:endParaRPr lang="en-US"/>
        </a:p>
      </dgm:t>
    </dgm:pt>
    <dgm:pt modelId="{70AF3173-6144-43F8-BA47-59A8A95731C1}" type="pres">
      <dgm:prSet presAssocID="{2FBF8497-5297-40CD-B9CF-AB8EB959F713}" presName="root" presStyleCnt="0">
        <dgm:presLayoutVars>
          <dgm:dir/>
          <dgm:resizeHandles val="exact"/>
        </dgm:presLayoutVars>
      </dgm:prSet>
      <dgm:spPr/>
    </dgm:pt>
    <dgm:pt modelId="{9E9C105E-BBD6-4606-A5EB-6646BB0E199F}" type="pres">
      <dgm:prSet presAssocID="{C270AD55-96C5-4912-9A60-F532AE34671F}" presName="compNode" presStyleCnt="0"/>
      <dgm:spPr/>
    </dgm:pt>
    <dgm:pt modelId="{4474F00C-3F6D-4E72-AA4E-31DE35F69B0A}" type="pres">
      <dgm:prSet presAssocID="{C270AD55-96C5-4912-9A60-F532AE34671F}" presName="iconBgRect" presStyleLbl="bgShp" presStyleIdx="0" presStyleCnt="5"/>
      <dgm:spPr/>
    </dgm:pt>
    <dgm:pt modelId="{A101B690-7B74-4825-AECF-470A19586CDB}" type="pres">
      <dgm:prSet presAssocID="{C270AD55-96C5-4912-9A60-F532AE34671F}"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tethoscope"/>
        </a:ext>
      </dgm:extLst>
    </dgm:pt>
    <dgm:pt modelId="{5B3EAC07-7DC4-437D-B88F-CA8FED5A95A1}" type="pres">
      <dgm:prSet presAssocID="{C270AD55-96C5-4912-9A60-F532AE34671F}" presName="spaceRect" presStyleCnt="0"/>
      <dgm:spPr/>
    </dgm:pt>
    <dgm:pt modelId="{DFFE1047-DF4C-4AFE-ACAC-7F3D517FEF40}" type="pres">
      <dgm:prSet presAssocID="{C270AD55-96C5-4912-9A60-F532AE34671F}" presName="textRect" presStyleLbl="revTx" presStyleIdx="0" presStyleCnt="5">
        <dgm:presLayoutVars>
          <dgm:chMax val="1"/>
          <dgm:chPref val="1"/>
        </dgm:presLayoutVars>
      </dgm:prSet>
      <dgm:spPr/>
    </dgm:pt>
    <dgm:pt modelId="{A9E9D70D-FDA6-46E5-8CB4-5642404BD960}" type="pres">
      <dgm:prSet presAssocID="{5514C264-8BC8-4D70-9CC8-3C97701BF9C0}" presName="sibTrans" presStyleCnt="0"/>
      <dgm:spPr/>
    </dgm:pt>
    <dgm:pt modelId="{AFE15321-142C-47C6-9E2A-5CA9DC38BAAD}" type="pres">
      <dgm:prSet presAssocID="{BC9DDE06-9D09-4FAB-96A4-BE34CE3F64FA}" presName="compNode" presStyleCnt="0"/>
      <dgm:spPr/>
    </dgm:pt>
    <dgm:pt modelId="{CE8DDC1C-1433-4153-9571-9E26EA0F9D68}" type="pres">
      <dgm:prSet presAssocID="{BC9DDE06-9D09-4FAB-96A4-BE34CE3F64FA}" presName="iconBgRect" presStyleLbl="bgShp" presStyleIdx="1" presStyleCnt="5"/>
      <dgm:spPr/>
    </dgm:pt>
    <dgm:pt modelId="{C218B4C1-300B-43ED-819F-18E5D2182AA4}" type="pres">
      <dgm:prSet presAssocID="{BC9DDE06-9D09-4FAB-96A4-BE34CE3F64FA}"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Right Pointing Backhand Index"/>
        </a:ext>
      </dgm:extLst>
    </dgm:pt>
    <dgm:pt modelId="{E2658762-DC06-4F63-BB01-A07EB239BA4E}" type="pres">
      <dgm:prSet presAssocID="{BC9DDE06-9D09-4FAB-96A4-BE34CE3F64FA}" presName="spaceRect" presStyleCnt="0"/>
      <dgm:spPr/>
    </dgm:pt>
    <dgm:pt modelId="{61AC57CF-288C-4130-BAF4-1676E3ECE260}" type="pres">
      <dgm:prSet presAssocID="{BC9DDE06-9D09-4FAB-96A4-BE34CE3F64FA}" presName="textRect" presStyleLbl="revTx" presStyleIdx="1" presStyleCnt="5">
        <dgm:presLayoutVars>
          <dgm:chMax val="1"/>
          <dgm:chPref val="1"/>
        </dgm:presLayoutVars>
      </dgm:prSet>
      <dgm:spPr/>
    </dgm:pt>
    <dgm:pt modelId="{CA5460F3-73DA-4ADE-8A11-8DEA435FF111}" type="pres">
      <dgm:prSet presAssocID="{CA093E4A-64D6-4E8F-BA31-EA786CE91716}" presName="sibTrans" presStyleCnt="0"/>
      <dgm:spPr/>
    </dgm:pt>
    <dgm:pt modelId="{E49EB706-3B69-4C90-BAFD-4F2BFDC0E773}" type="pres">
      <dgm:prSet presAssocID="{87067DB6-130A-416E-8D16-CE9EBD0B8701}" presName="compNode" presStyleCnt="0"/>
      <dgm:spPr/>
    </dgm:pt>
    <dgm:pt modelId="{AF80FB8F-ECB4-4A12-8E46-689C6637E2B9}" type="pres">
      <dgm:prSet presAssocID="{87067DB6-130A-416E-8D16-CE9EBD0B8701}" presName="iconBgRect" presStyleLbl="bgShp" presStyleIdx="2" presStyleCnt="5"/>
      <dgm:spPr/>
    </dgm:pt>
    <dgm:pt modelId="{DA2AC9C7-4876-475F-BA13-404AEEAA3D69}" type="pres">
      <dgm:prSet presAssocID="{87067DB6-130A-416E-8D16-CE9EBD0B8701}"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topwatch"/>
        </a:ext>
      </dgm:extLst>
    </dgm:pt>
    <dgm:pt modelId="{C3194BF1-253B-45EC-B79D-9C43C056F4DA}" type="pres">
      <dgm:prSet presAssocID="{87067DB6-130A-416E-8D16-CE9EBD0B8701}" presName="spaceRect" presStyleCnt="0"/>
      <dgm:spPr/>
    </dgm:pt>
    <dgm:pt modelId="{9A86B00B-DA34-4F9E-ABA8-8614145A8C0A}" type="pres">
      <dgm:prSet presAssocID="{87067DB6-130A-416E-8D16-CE9EBD0B8701}" presName="textRect" presStyleLbl="revTx" presStyleIdx="2" presStyleCnt="5">
        <dgm:presLayoutVars>
          <dgm:chMax val="1"/>
          <dgm:chPref val="1"/>
        </dgm:presLayoutVars>
      </dgm:prSet>
      <dgm:spPr/>
    </dgm:pt>
    <dgm:pt modelId="{0BE322FF-F488-4669-B78C-25BDC7FBE575}" type="pres">
      <dgm:prSet presAssocID="{528FB8DA-843A-4D8F-B109-94E52ABFBC71}" presName="sibTrans" presStyleCnt="0"/>
      <dgm:spPr/>
    </dgm:pt>
    <dgm:pt modelId="{D83533F9-5992-43EC-9639-5E54CF49D3E8}" type="pres">
      <dgm:prSet presAssocID="{47CE4D7D-174D-4F7C-BE4C-C02ED68F9DFB}" presName="compNode" presStyleCnt="0"/>
      <dgm:spPr/>
    </dgm:pt>
    <dgm:pt modelId="{9C027F01-098A-46C3-B5F0-76E8326978F2}" type="pres">
      <dgm:prSet presAssocID="{47CE4D7D-174D-4F7C-BE4C-C02ED68F9DFB}" presName="iconBgRect" presStyleLbl="bgShp" presStyleIdx="3" presStyleCnt="5"/>
      <dgm:spPr/>
    </dgm:pt>
    <dgm:pt modelId="{9C2D5812-A8E7-4102-AFAA-B569F7FC1D3A}" type="pres">
      <dgm:prSet presAssocID="{47CE4D7D-174D-4F7C-BE4C-C02ED68F9DFB}"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Microscope"/>
        </a:ext>
      </dgm:extLst>
    </dgm:pt>
    <dgm:pt modelId="{2CB2590F-6BE0-4249-9837-E8B20B6930AA}" type="pres">
      <dgm:prSet presAssocID="{47CE4D7D-174D-4F7C-BE4C-C02ED68F9DFB}" presName="spaceRect" presStyleCnt="0"/>
      <dgm:spPr/>
    </dgm:pt>
    <dgm:pt modelId="{5323868F-363B-4717-89A7-D974C965DBF1}" type="pres">
      <dgm:prSet presAssocID="{47CE4D7D-174D-4F7C-BE4C-C02ED68F9DFB}" presName="textRect" presStyleLbl="revTx" presStyleIdx="3" presStyleCnt="5">
        <dgm:presLayoutVars>
          <dgm:chMax val="1"/>
          <dgm:chPref val="1"/>
        </dgm:presLayoutVars>
      </dgm:prSet>
      <dgm:spPr/>
    </dgm:pt>
    <dgm:pt modelId="{7EE574CC-8566-4B86-86F4-C16A7FDA9E80}" type="pres">
      <dgm:prSet presAssocID="{22B85FC6-523C-4446-837E-12FD3CC86F5A}" presName="sibTrans" presStyleCnt="0"/>
      <dgm:spPr/>
    </dgm:pt>
    <dgm:pt modelId="{2D8608D3-7B12-4737-BD5F-9FB3AF710E97}" type="pres">
      <dgm:prSet presAssocID="{D4605EC1-C3F9-4D89-8FBB-4C9B075BB7F3}" presName="compNode" presStyleCnt="0"/>
      <dgm:spPr/>
    </dgm:pt>
    <dgm:pt modelId="{2AC3B483-82C1-405F-8076-88780F20B808}" type="pres">
      <dgm:prSet presAssocID="{D4605EC1-C3F9-4D89-8FBB-4C9B075BB7F3}" presName="iconBgRect" presStyleLbl="bgShp" presStyleIdx="4" presStyleCnt="5"/>
      <dgm:spPr/>
    </dgm:pt>
    <dgm:pt modelId="{1ED61335-EB15-40DE-B666-898B4046D4B1}" type="pres">
      <dgm:prSet presAssocID="{D4605EC1-C3F9-4D89-8FBB-4C9B075BB7F3}"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Medicine"/>
        </a:ext>
      </dgm:extLst>
    </dgm:pt>
    <dgm:pt modelId="{45B6E1C9-73FD-45B7-B2BA-94DC0492CB00}" type="pres">
      <dgm:prSet presAssocID="{D4605EC1-C3F9-4D89-8FBB-4C9B075BB7F3}" presName="spaceRect" presStyleCnt="0"/>
      <dgm:spPr/>
    </dgm:pt>
    <dgm:pt modelId="{681B361B-5B79-4B1A-A8F7-E6E723DC698B}" type="pres">
      <dgm:prSet presAssocID="{D4605EC1-C3F9-4D89-8FBB-4C9B075BB7F3}" presName="textRect" presStyleLbl="revTx" presStyleIdx="4" presStyleCnt="5">
        <dgm:presLayoutVars>
          <dgm:chMax val="1"/>
          <dgm:chPref val="1"/>
        </dgm:presLayoutVars>
      </dgm:prSet>
      <dgm:spPr/>
    </dgm:pt>
  </dgm:ptLst>
  <dgm:cxnLst>
    <dgm:cxn modelId="{BCFBC91F-B655-4D0E-8F33-0B34673884C8}" srcId="{2FBF8497-5297-40CD-B9CF-AB8EB959F713}" destId="{BC9DDE06-9D09-4FAB-96A4-BE34CE3F64FA}" srcOrd="1" destOrd="0" parTransId="{93AD93EA-52BA-4457-8C5A-6839AB032F53}" sibTransId="{CA093E4A-64D6-4E8F-BA31-EA786CE91716}"/>
    <dgm:cxn modelId="{F36DC924-DB90-4F53-89E8-F9EE741789EC}" srcId="{2FBF8497-5297-40CD-B9CF-AB8EB959F713}" destId="{47CE4D7D-174D-4F7C-BE4C-C02ED68F9DFB}" srcOrd="3" destOrd="0" parTransId="{8E199AA1-86EC-4592-9020-60454BE9281E}" sibTransId="{22B85FC6-523C-4446-837E-12FD3CC86F5A}"/>
    <dgm:cxn modelId="{292CEF3D-1B23-4362-BC39-FE1DA261D06F}" srcId="{2FBF8497-5297-40CD-B9CF-AB8EB959F713}" destId="{87067DB6-130A-416E-8D16-CE9EBD0B8701}" srcOrd="2" destOrd="0" parTransId="{4063209B-0968-4568-ADF8-80197EA81E82}" sibTransId="{528FB8DA-843A-4D8F-B109-94E52ABFBC71}"/>
    <dgm:cxn modelId="{98CDC06E-13FF-478D-B342-5BEE149D5B37}" srcId="{2FBF8497-5297-40CD-B9CF-AB8EB959F713}" destId="{D4605EC1-C3F9-4D89-8FBB-4C9B075BB7F3}" srcOrd="4" destOrd="0" parTransId="{04075780-D56E-4D0D-BAD8-B97CCD87C05D}" sibTransId="{181A67D4-00AA-4027-BE6D-8E3B65E9CE8D}"/>
    <dgm:cxn modelId="{7E9C747C-CD4A-47D9-8C44-79B5666A30D2}" type="presOf" srcId="{BC9DDE06-9D09-4FAB-96A4-BE34CE3F64FA}" destId="{61AC57CF-288C-4130-BAF4-1676E3ECE260}" srcOrd="0" destOrd="0" presId="urn:microsoft.com/office/officeart/2018/5/layout/IconCircleLabelList"/>
    <dgm:cxn modelId="{DE7C6C87-7728-45A6-9FC1-9B804F8F18B0}" type="presOf" srcId="{87067DB6-130A-416E-8D16-CE9EBD0B8701}" destId="{9A86B00B-DA34-4F9E-ABA8-8614145A8C0A}" srcOrd="0" destOrd="0" presId="urn:microsoft.com/office/officeart/2018/5/layout/IconCircleLabelList"/>
    <dgm:cxn modelId="{A3875195-0E33-44C8-8A31-B19C49E84293}" srcId="{2FBF8497-5297-40CD-B9CF-AB8EB959F713}" destId="{C270AD55-96C5-4912-9A60-F532AE34671F}" srcOrd="0" destOrd="0" parTransId="{29E05815-E1FD-478D-8C74-1AB6B6607F72}" sibTransId="{5514C264-8BC8-4D70-9CC8-3C97701BF9C0}"/>
    <dgm:cxn modelId="{B695B69D-82FD-4585-90A1-0E083E46C0A0}" type="presOf" srcId="{D4605EC1-C3F9-4D89-8FBB-4C9B075BB7F3}" destId="{681B361B-5B79-4B1A-A8F7-E6E723DC698B}" srcOrd="0" destOrd="0" presId="urn:microsoft.com/office/officeart/2018/5/layout/IconCircleLabelList"/>
    <dgm:cxn modelId="{A1034CA7-8962-423A-A6E9-8B8340736D41}" type="presOf" srcId="{C270AD55-96C5-4912-9A60-F532AE34671F}" destId="{DFFE1047-DF4C-4AFE-ACAC-7F3D517FEF40}" srcOrd="0" destOrd="0" presId="urn:microsoft.com/office/officeart/2018/5/layout/IconCircleLabelList"/>
    <dgm:cxn modelId="{BBF94CB6-AA52-42C2-92CD-3B5350F015CE}" type="presOf" srcId="{2FBF8497-5297-40CD-B9CF-AB8EB959F713}" destId="{70AF3173-6144-43F8-BA47-59A8A95731C1}" srcOrd="0" destOrd="0" presId="urn:microsoft.com/office/officeart/2018/5/layout/IconCircleLabelList"/>
    <dgm:cxn modelId="{0258BAFD-80B7-410A-9686-1ADA9305DEB7}" type="presOf" srcId="{47CE4D7D-174D-4F7C-BE4C-C02ED68F9DFB}" destId="{5323868F-363B-4717-89A7-D974C965DBF1}" srcOrd="0" destOrd="0" presId="urn:microsoft.com/office/officeart/2018/5/layout/IconCircleLabelList"/>
    <dgm:cxn modelId="{2CE5A410-638F-479A-8B4D-A68CAAB944CF}" type="presParOf" srcId="{70AF3173-6144-43F8-BA47-59A8A95731C1}" destId="{9E9C105E-BBD6-4606-A5EB-6646BB0E199F}" srcOrd="0" destOrd="0" presId="urn:microsoft.com/office/officeart/2018/5/layout/IconCircleLabelList"/>
    <dgm:cxn modelId="{8601908B-3F3A-46A0-80B5-EFCBD6F0D905}" type="presParOf" srcId="{9E9C105E-BBD6-4606-A5EB-6646BB0E199F}" destId="{4474F00C-3F6D-4E72-AA4E-31DE35F69B0A}" srcOrd="0" destOrd="0" presId="urn:microsoft.com/office/officeart/2018/5/layout/IconCircleLabelList"/>
    <dgm:cxn modelId="{1A6951A9-1E02-45FF-A9DC-C4BA3EA0D908}" type="presParOf" srcId="{9E9C105E-BBD6-4606-A5EB-6646BB0E199F}" destId="{A101B690-7B74-4825-AECF-470A19586CDB}" srcOrd="1" destOrd="0" presId="urn:microsoft.com/office/officeart/2018/5/layout/IconCircleLabelList"/>
    <dgm:cxn modelId="{F9A4A2BB-808D-4D0B-9421-F13FC107E823}" type="presParOf" srcId="{9E9C105E-BBD6-4606-A5EB-6646BB0E199F}" destId="{5B3EAC07-7DC4-437D-B88F-CA8FED5A95A1}" srcOrd="2" destOrd="0" presId="urn:microsoft.com/office/officeart/2018/5/layout/IconCircleLabelList"/>
    <dgm:cxn modelId="{5E0FCB05-C580-47FB-A212-3F77F0401E21}" type="presParOf" srcId="{9E9C105E-BBD6-4606-A5EB-6646BB0E199F}" destId="{DFFE1047-DF4C-4AFE-ACAC-7F3D517FEF40}" srcOrd="3" destOrd="0" presId="urn:microsoft.com/office/officeart/2018/5/layout/IconCircleLabelList"/>
    <dgm:cxn modelId="{14888851-7FD4-49FC-8CC4-2944BBAFCBA8}" type="presParOf" srcId="{70AF3173-6144-43F8-BA47-59A8A95731C1}" destId="{A9E9D70D-FDA6-46E5-8CB4-5642404BD960}" srcOrd="1" destOrd="0" presId="urn:microsoft.com/office/officeart/2018/5/layout/IconCircleLabelList"/>
    <dgm:cxn modelId="{BDA82088-3930-4749-B05D-CC9B79944687}" type="presParOf" srcId="{70AF3173-6144-43F8-BA47-59A8A95731C1}" destId="{AFE15321-142C-47C6-9E2A-5CA9DC38BAAD}" srcOrd="2" destOrd="0" presId="urn:microsoft.com/office/officeart/2018/5/layout/IconCircleLabelList"/>
    <dgm:cxn modelId="{6B6CCEF2-140C-4463-9F25-94200ABBCCAC}" type="presParOf" srcId="{AFE15321-142C-47C6-9E2A-5CA9DC38BAAD}" destId="{CE8DDC1C-1433-4153-9571-9E26EA0F9D68}" srcOrd="0" destOrd="0" presId="urn:microsoft.com/office/officeart/2018/5/layout/IconCircleLabelList"/>
    <dgm:cxn modelId="{29B38D87-9D5F-4DCC-8C67-A8296ED668BA}" type="presParOf" srcId="{AFE15321-142C-47C6-9E2A-5CA9DC38BAAD}" destId="{C218B4C1-300B-43ED-819F-18E5D2182AA4}" srcOrd="1" destOrd="0" presId="urn:microsoft.com/office/officeart/2018/5/layout/IconCircleLabelList"/>
    <dgm:cxn modelId="{E6FB5D59-1429-46E8-9141-9A0C28249426}" type="presParOf" srcId="{AFE15321-142C-47C6-9E2A-5CA9DC38BAAD}" destId="{E2658762-DC06-4F63-BB01-A07EB239BA4E}" srcOrd="2" destOrd="0" presId="urn:microsoft.com/office/officeart/2018/5/layout/IconCircleLabelList"/>
    <dgm:cxn modelId="{91EED8F3-E607-4216-97C4-3399C30424E7}" type="presParOf" srcId="{AFE15321-142C-47C6-9E2A-5CA9DC38BAAD}" destId="{61AC57CF-288C-4130-BAF4-1676E3ECE260}" srcOrd="3" destOrd="0" presId="urn:microsoft.com/office/officeart/2018/5/layout/IconCircleLabelList"/>
    <dgm:cxn modelId="{F45F0B1C-3DCF-4B63-951D-C1969FBE285A}" type="presParOf" srcId="{70AF3173-6144-43F8-BA47-59A8A95731C1}" destId="{CA5460F3-73DA-4ADE-8A11-8DEA435FF111}" srcOrd="3" destOrd="0" presId="urn:microsoft.com/office/officeart/2018/5/layout/IconCircleLabelList"/>
    <dgm:cxn modelId="{3CAD19E1-49AF-4548-9BC4-A2D50093AF28}" type="presParOf" srcId="{70AF3173-6144-43F8-BA47-59A8A95731C1}" destId="{E49EB706-3B69-4C90-BAFD-4F2BFDC0E773}" srcOrd="4" destOrd="0" presId="urn:microsoft.com/office/officeart/2018/5/layout/IconCircleLabelList"/>
    <dgm:cxn modelId="{F24786AE-46D4-4C94-9576-F15D69810F03}" type="presParOf" srcId="{E49EB706-3B69-4C90-BAFD-4F2BFDC0E773}" destId="{AF80FB8F-ECB4-4A12-8E46-689C6637E2B9}" srcOrd="0" destOrd="0" presId="urn:microsoft.com/office/officeart/2018/5/layout/IconCircleLabelList"/>
    <dgm:cxn modelId="{C3AC6BB9-FFA3-4C40-A8EA-BF112A177702}" type="presParOf" srcId="{E49EB706-3B69-4C90-BAFD-4F2BFDC0E773}" destId="{DA2AC9C7-4876-475F-BA13-404AEEAA3D69}" srcOrd="1" destOrd="0" presId="urn:microsoft.com/office/officeart/2018/5/layout/IconCircleLabelList"/>
    <dgm:cxn modelId="{AF7550B9-F995-425E-9F55-39D7B60746F0}" type="presParOf" srcId="{E49EB706-3B69-4C90-BAFD-4F2BFDC0E773}" destId="{C3194BF1-253B-45EC-B79D-9C43C056F4DA}" srcOrd="2" destOrd="0" presId="urn:microsoft.com/office/officeart/2018/5/layout/IconCircleLabelList"/>
    <dgm:cxn modelId="{870BF79D-6AE4-43A1-B8C1-B12F1100EFAD}" type="presParOf" srcId="{E49EB706-3B69-4C90-BAFD-4F2BFDC0E773}" destId="{9A86B00B-DA34-4F9E-ABA8-8614145A8C0A}" srcOrd="3" destOrd="0" presId="urn:microsoft.com/office/officeart/2018/5/layout/IconCircleLabelList"/>
    <dgm:cxn modelId="{1008875F-4CBC-44BB-BDFD-D096EA4E7A4E}" type="presParOf" srcId="{70AF3173-6144-43F8-BA47-59A8A95731C1}" destId="{0BE322FF-F488-4669-B78C-25BDC7FBE575}" srcOrd="5" destOrd="0" presId="urn:microsoft.com/office/officeart/2018/5/layout/IconCircleLabelList"/>
    <dgm:cxn modelId="{B7A77984-E0CA-4475-9380-F395D91D8881}" type="presParOf" srcId="{70AF3173-6144-43F8-BA47-59A8A95731C1}" destId="{D83533F9-5992-43EC-9639-5E54CF49D3E8}" srcOrd="6" destOrd="0" presId="urn:microsoft.com/office/officeart/2018/5/layout/IconCircleLabelList"/>
    <dgm:cxn modelId="{B381B57F-E475-42EA-BACE-EC90F01486AD}" type="presParOf" srcId="{D83533F9-5992-43EC-9639-5E54CF49D3E8}" destId="{9C027F01-098A-46C3-B5F0-76E8326978F2}" srcOrd="0" destOrd="0" presId="urn:microsoft.com/office/officeart/2018/5/layout/IconCircleLabelList"/>
    <dgm:cxn modelId="{E6A137E4-7643-4CFE-A61E-48649DC51A39}" type="presParOf" srcId="{D83533F9-5992-43EC-9639-5E54CF49D3E8}" destId="{9C2D5812-A8E7-4102-AFAA-B569F7FC1D3A}" srcOrd="1" destOrd="0" presId="urn:microsoft.com/office/officeart/2018/5/layout/IconCircleLabelList"/>
    <dgm:cxn modelId="{7639E35C-EBD0-420B-85BB-9AE006BAD371}" type="presParOf" srcId="{D83533F9-5992-43EC-9639-5E54CF49D3E8}" destId="{2CB2590F-6BE0-4249-9837-E8B20B6930AA}" srcOrd="2" destOrd="0" presId="urn:microsoft.com/office/officeart/2018/5/layout/IconCircleLabelList"/>
    <dgm:cxn modelId="{F9BD16F6-EC4F-4F24-AACD-FFE3CADDA6E2}" type="presParOf" srcId="{D83533F9-5992-43EC-9639-5E54CF49D3E8}" destId="{5323868F-363B-4717-89A7-D974C965DBF1}" srcOrd="3" destOrd="0" presId="urn:microsoft.com/office/officeart/2018/5/layout/IconCircleLabelList"/>
    <dgm:cxn modelId="{0F04543A-F50C-461D-AAB6-50590004C59F}" type="presParOf" srcId="{70AF3173-6144-43F8-BA47-59A8A95731C1}" destId="{7EE574CC-8566-4B86-86F4-C16A7FDA9E80}" srcOrd="7" destOrd="0" presId="urn:microsoft.com/office/officeart/2018/5/layout/IconCircleLabelList"/>
    <dgm:cxn modelId="{5646D660-3AD9-45B1-B5C9-BD980C07F8CD}" type="presParOf" srcId="{70AF3173-6144-43F8-BA47-59A8A95731C1}" destId="{2D8608D3-7B12-4737-BD5F-9FB3AF710E97}" srcOrd="8" destOrd="0" presId="urn:microsoft.com/office/officeart/2018/5/layout/IconCircleLabelList"/>
    <dgm:cxn modelId="{E57D52FB-DCC8-40BF-854A-D72347D1EB80}" type="presParOf" srcId="{2D8608D3-7B12-4737-BD5F-9FB3AF710E97}" destId="{2AC3B483-82C1-405F-8076-88780F20B808}" srcOrd="0" destOrd="0" presId="urn:microsoft.com/office/officeart/2018/5/layout/IconCircleLabelList"/>
    <dgm:cxn modelId="{8FE4FF35-C628-42DB-B631-36786A0F4696}" type="presParOf" srcId="{2D8608D3-7B12-4737-BD5F-9FB3AF710E97}" destId="{1ED61335-EB15-40DE-B666-898B4046D4B1}" srcOrd="1" destOrd="0" presId="urn:microsoft.com/office/officeart/2018/5/layout/IconCircleLabelList"/>
    <dgm:cxn modelId="{7EB3219A-D938-40B8-8A1E-C46E7BA4AA02}" type="presParOf" srcId="{2D8608D3-7B12-4737-BD5F-9FB3AF710E97}" destId="{45B6E1C9-73FD-45B7-B2BA-94DC0492CB00}" srcOrd="2" destOrd="0" presId="urn:microsoft.com/office/officeart/2018/5/layout/IconCircleLabelList"/>
    <dgm:cxn modelId="{2EBCB236-61AC-4116-A0E0-E6DAC270DDD5}" type="presParOf" srcId="{2D8608D3-7B12-4737-BD5F-9FB3AF710E97}" destId="{681B361B-5B79-4B1A-A8F7-E6E723DC698B}" srcOrd="3" destOrd="0" presId="urn:microsoft.com/office/officeart/2018/5/layout/IconCircleLabel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74F00C-3F6D-4E72-AA4E-31DE35F69B0A}">
      <dsp:nvSpPr>
        <dsp:cNvPr id="0" name=""/>
        <dsp:cNvSpPr/>
      </dsp:nvSpPr>
      <dsp:spPr>
        <a:xfrm>
          <a:off x="478800" y="1095669"/>
          <a:ext cx="1098000" cy="1098000"/>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A101B690-7B74-4825-AECF-470A19586CDB}">
      <dsp:nvSpPr>
        <dsp:cNvPr id="0" name=""/>
        <dsp:cNvSpPr/>
      </dsp:nvSpPr>
      <dsp:spPr>
        <a:xfrm>
          <a:off x="712800" y="1329669"/>
          <a:ext cx="630000" cy="63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DFFE1047-DF4C-4AFE-ACAC-7F3D517FEF40}">
      <dsp:nvSpPr>
        <dsp:cNvPr id="0" name=""/>
        <dsp:cNvSpPr/>
      </dsp:nvSpPr>
      <dsp:spPr>
        <a:xfrm>
          <a:off x="127800" y="2535669"/>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CA" sz="1400" kern="1200"/>
            <a:t>Inpatient encounters</a:t>
          </a:r>
          <a:endParaRPr lang="en-US" sz="1400" kern="1200"/>
        </a:p>
      </dsp:txBody>
      <dsp:txXfrm>
        <a:off x="127800" y="2535669"/>
        <a:ext cx="1800000" cy="720000"/>
      </dsp:txXfrm>
    </dsp:sp>
    <dsp:sp modelId="{CE8DDC1C-1433-4153-9571-9E26EA0F9D68}">
      <dsp:nvSpPr>
        <dsp:cNvPr id="0" name=""/>
        <dsp:cNvSpPr/>
      </dsp:nvSpPr>
      <dsp:spPr>
        <a:xfrm>
          <a:off x="2593800" y="1095669"/>
          <a:ext cx="1098000" cy="1098000"/>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C218B4C1-300B-43ED-819F-18E5D2182AA4}">
      <dsp:nvSpPr>
        <dsp:cNvPr id="0" name=""/>
        <dsp:cNvSpPr/>
      </dsp:nvSpPr>
      <dsp:spPr>
        <a:xfrm>
          <a:off x="2827800" y="1329668"/>
          <a:ext cx="630000" cy="63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61AC57CF-288C-4130-BAF4-1676E3ECE260}">
      <dsp:nvSpPr>
        <dsp:cNvPr id="0" name=""/>
        <dsp:cNvSpPr/>
      </dsp:nvSpPr>
      <dsp:spPr>
        <a:xfrm>
          <a:off x="2242800" y="2535669"/>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CA" sz="1400" kern="1200"/>
            <a:t>diabetic encounters</a:t>
          </a:r>
          <a:endParaRPr lang="en-US" sz="1400" kern="1200"/>
        </a:p>
      </dsp:txBody>
      <dsp:txXfrm>
        <a:off x="2242800" y="2535669"/>
        <a:ext cx="1800000" cy="720000"/>
      </dsp:txXfrm>
    </dsp:sp>
    <dsp:sp modelId="{AF80FB8F-ECB4-4A12-8E46-689C6637E2B9}">
      <dsp:nvSpPr>
        <dsp:cNvPr id="0" name=""/>
        <dsp:cNvSpPr/>
      </dsp:nvSpPr>
      <dsp:spPr>
        <a:xfrm>
          <a:off x="4708800" y="1095669"/>
          <a:ext cx="1098000" cy="1098000"/>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DA2AC9C7-4876-475F-BA13-404AEEAA3D69}">
      <dsp:nvSpPr>
        <dsp:cNvPr id="0" name=""/>
        <dsp:cNvSpPr/>
      </dsp:nvSpPr>
      <dsp:spPr>
        <a:xfrm>
          <a:off x="4942800" y="1329668"/>
          <a:ext cx="630000" cy="63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9A86B00B-DA34-4F9E-ABA8-8614145A8C0A}">
      <dsp:nvSpPr>
        <dsp:cNvPr id="0" name=""/>
        <dsp:cNvSpPr/>
      </dsp:nvSpPr>
      <dsp:spPr>
        <a:xfrm>
          <a:off x="4357800" y="2535669"/>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CA" sz="1400" kern="1200"/>
            <a:t>Length of stay at the hospital was between 1 – 14 days</a:t>
          </a:r>
          <a:endParaRPr lang="en-US" sz="1400" kern="1200"/>
        </a:p>
      </dsp:txBody>
      <dsp:txXfrm>
        <a:off x="4357800" y="2535669"/>
        <a:ext cx="1800000" cy="720000"/>
      </dsp:txXfrm>
    </dsp:sp>
    <dsp:sp modelId="{9C027F01-098A-46C3-B5F0-76E8326978F2}">
      <dsp:nvSpPr>
        <dsp:cNvPr id="0" name=""/>
        <dsp:cNvSpPr/>
      </dsp:nvSpPr>
      <dsp:spPr>
        <a:xfrm>
          <a:off x="6823800" y="1095669"/>
          <a:ext cx="1098000" cy="1098000"/>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9C2D5812-A8E7-4102-AFAA-B569F7FC1D3A}">
      <dsp:nvSpPr>
        <dsp:cNvPr id="0" name=""/>
        <dsp:cNvSpPr/>
      </dsp:nvSpPr>
      <dsp:spPr>
        <a:xfrm>
          <a:off x="7057800" y="1329668"/>
          <a:ext cx="630000" cy="630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5323868F-363B-4717-89A7-D974C965DBF1}">
      <dsp:nvSpPr>
        <dsp:cNvPr id="0" name=""/>
        <dsp:cNvSpPr/>
      </dsp:nvSpPr>
      <dsp:spPr>
        <a:xfrm>
          <a:off x="6472800" y="2535669"/>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CA" sz="1400" kern="1200"/>
            <a:t>Lab tests performed during the encounter</a:t>
          </a:r>
          <a:endParaRPr lang="en-US" sz="1400" kern="1200"/>
        </a:p>
      </dsp:txBody>
      <dsp:txXfrm>
        <a:off x="6472800" y="2535669"/>
        <a:ext cx="1800000" cy="720000"/>
      </dsp:txXfrm>
    </dsp:sp>
    <dsp:sp modelId="{2AC3B483-82C1-405F-8076-88780F20B808}">
      <dsp:nvSpPr>
        <dsp:cNvPr id="0" name=""/>
        <dsp:cNvSpPr/>
      </dsp:nvSpPr>
      <dsp:spPr>
        <a:xfrm>
          <a:off x="8938800" y="1095669"/>
          <a:ext cx="1098000" cy="1098000"/>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1ED61335-EB15-40DE-B666-898B4046D4B1}">
      <dsp:nvSpPr>
        <dsp:cNvPr id="0" name=""/>
        <dsp:cNvSpPr/>
      </dsp:nvSpPr>
      <dsp:spPr>
        <a:xfrm>
          <a:off x="9172800" y="1329668"/>
          <a:ext cx="630000" cy="63000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681B361B-5B79-4B1A-A8F7-E6E723DC698B}">
      <dsp:nvSpPr>
        <dsp:cNvPr id="0" name=""/>
        <dsp:cNvSpPr/>
      </dsp:nvSpPr>
      <dsp:spPr>
        <a:xfrm>
          <a:off x="8587800" y="2535669"/>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CA" sz="1400" kern="1200"/>
            <a:t>Medications administered during the encounter</a:t>
          </a:r>
          <a:endParaRPr lang="en-US" sz="1400" kern="1200"/>
        </a:p>
      </dsp:txBody>
      <dsp:txXfrm>
        <a:off x="8587800" y="2535669"/>
        <a:ext cx="1800000" cy="720000"/>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2B3B4B6-4BA2-47B5-B05F-178116253E61}" type="datetimeFigureOut">
              <a:rPr lang="en-CA" smtClean="0"/>
              <a:t>2019-03-17</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33E4AFD-3EF4-447E-A948-6E1485FE80DF}" type="slidenum">
              <a:rPr lang="en-CA" smtClean="0"/>
              <a:t>‹#›</a:t>
            </a:fld>
            <a:endParaRPr lang="en-CA"/>
          </a:p>
        </p:txBody>
      </p:sp>
    </p:spTree>
    <p:extLst>
      <p:ext uri="{BB962C8B-B14F-4D97-AF65-F5344CB8AC3E}">
        <p14:creationId xmlns:p14="http://schemas.microsoft.com/office/powerpoint/2010/main" val="39408719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solidFill>
                  <a:schemeClr val="tx1"/>
                </a:solidFill>
              </a:rPr>
              <a:t>Hello everyone, So, our project was to see if we can predict the readmission rates of patients in U.S hospitals. A 2011 survey by the Agency for Healthcare Research and Quality found that more than 3.3 million patients were readmitted within 30 days of being discharged. </a:t>
            </a:r>
            <a:r>
              <a:rPr lang="en-CA" sz="1200" kern="1200" dirty="0">
                <a:solidFill>
                  <a:prstClr val="white"/>
                </a:solidFill>
                <a:latin typeface="+mn-lt"/>
                <a:ea typeface="+mn-ea"/>
                <a:cs typeface="+mn-cs"/>
              </a:rPr>
              <a:t>This survey led to questions to find out what could be done to improve patient outcomes of diabetic patients and to lower cost of inpatient care.</a:t>
            </a:r>
            <a:endParaRPr lang="en-US" sz="1200" kern="1200" dirty="0">
              <a:solidFill>
                <a:prstClr val="white"/>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tx1"/>
              </a:solidFill>
            </a:endParaRPr>
          </a:p>
          <a:p>
            <a:endParaRPr lang="en-CA" dirty="0"/>
          </a:p>
        </p:txBody>
      </p:sp>
      <p:sp>
        <p:nvSpPr>
          <p:cNvPr id="4" name="Slide Number Placeholder 3"/>
          <p:cNvSpPr>
            <a:spLocks noGrp="1"/>
          </p:cNvSpPr>
          <p:nvPr>
            <p:ph type="sldNum" sz="quarter" idx="5"/>
          </p:nvPr>
        </p:nvSpPr>
        <p:spPr/>
        <p:txBody>
          <a:bodyPr/>
          <a:lstStyle/>
          <a:p>
            <a:fld id="{F33E4AFD-3EF4-447E-A948-6E1485FE80DF}" type="slidenum">
              <a:rPr lang="en-CA" smtClean="0"/>
              <a:t>1</a:t>
            </a:fld>
            <a:endParaRPr lang="en-CA"/>
          </a:p>
        </p:txBody>
      </p:sp>
    </p:spTree>
    <p:extLst>
      <p:ext uri="{BB962C8B-B14F-4D97-AF65-F5344CB8AC3E}">
        <p14:creationId xmlns:p14="http://schemas.microsoft.com/office/powerpoint/2010/main" val="6111064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Removed some of the medication variables that showed the dosage of meds. They were removed cos in the previous graph, the top rules showed that the medications were not administered to any of the readmitted patients, so, removed those to see if more interesting rules popped up. And, we could see that when the patient was admitted through emergency and were referred by clinics are the common patients who were getting readmitted. There’s also a strong lift and support for readmission of patients who have spent </a:t>
            </a:r>
            <a:r>
              <a:rPr lang="en-CA" dirty="0" err="1"/>
              <a:t>upto</a:t>
            </a:r>
            <a:r>
              <a:rPr lang="en-CA" dirty="0"/>
              <a:t> </a:t>
            </a:r>
            <a:r>
              <a:rPr lang="en-CA" dirty="0" err="1"/>
              <a:t>atleast</a:t>
            </a:r>
            <a:r>
              <a:rPr lang="en-CA" dirty="0"/>
              <a:t> five days in the hospital.</a:t>
            </a:r>
          </a:p>
        </p:txBody>
      </p:sp>
      <p:sp>
        <p:nvSpPr>
          <p:cNvPr id="4" name="Slide Number Placeholder 3"/>
          <p:cNvSpPr>
            <a:spLocks noGrp="1"/>
          </p:cNvSpPr>
          <p:nvPr>
            <p:ph type="sldNum" sz="quarter" idx="5"/>
          </p:nvPr>
        </p:nvSpPr>
        <p:spPr/>
        <p:txBody>
          <a:bodyPr/>
          <a:lstStyle/>
          <a:p>
            <a:fld id="{F33E4AFD-3EF4-447E-A948-6E1485FE80DF}" type="slidenum">
              <a:rPr lang="en-CA" smtClean="0"/>
              <a:t>10</a:t>
            </a:fld>
            <a:endParaRPr lang="en-CA"/>
          </a:p>
        </p:txBody>
      </p:sp>
    </p:spTree>
    <p:extLst>
      <p:ext uri="{BB962C8B-B14F-4D97-AF65-F5344CB8AC3E}">
        <p14:creationId xmlns:p14="http://schemas.microsoft.com/office/powerpoint/2010/main" val="41972666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This graph shows associations for patients who are not getting readmitted. There is a strong confidence ,support and lift for the rule which shows that patients who are admitted by a physician from </a:t>
            </a:r>
            <a:r>
              <a:rPr lang="en-CA" dirty="0" err="1"/>
              <a:t>Gynaec</a:t>
            </a:r>
            <a:r>
              <a:rPr lang="en-CA" dirty="0"/>
              <a:t> dept don’t get readmitted in the future. There is also a </a:t>
            </a:r>
            <a:r>
              <a:rPr lang="en-CA" dirty="0" err="1"/>
              <a:t>a</a:t>
            </a:r>
            <a:r>
              <a:rPr lang="en-CA" dirty="0"/>
              <a:t> strong lift and support Asian patients associated with no readmission.</a:t>
            </a:r>
          </a:p>
        </p:txBody>
      </p:sp>
      <p:sp>
        <p:nvSpPr>
          <p:cNvPr id="4" name="Slide Number Placeholder 3"/>
          <p:cNvSpPr>
            <a:spLocks noGrp="1"/>
          </p:cNvSpPr>
          <p:nvPr>
            <p:ph type="sldNum" sz="quarter" idx="5"/>
          </p:nvPr>
        </p:nvSpPr>
        <p:spPr/>
        <p:txBody>
          <a:bodyPr/>
          <a:lstStyle/>
          <a:p>
            <a:fld id="{F33E4AFD-3EF4-447E-A948-6E1485FE80DF}" type="slidenum">
              <a:rPr lang="en-CA" smtClean="0"/>
              <a:t>11</a:t>
            </a:fld>
            <a:endParaRPr lang="en-CA"/>
          </a:p>
        </p:txBody>
      </p:sp>
    </p:spTree>
    <p:extLst>
      <p:ext uri="{BB962C8B-B14F-4D97-AF65-F5344CB8AC3E}">
        <p14:creationId xmlns:p14="http://schemas.microsoft.com/office/powerpoint/2010/main" val="29921915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Next technique that we applied was K-means clustering. An Elbow plot was used to determine K. We can see from the plot that 4 or 5 is the optimal value for clustering.</a:t>
            </a:r>
          </a:p>
        </p:txBody>
      </p:sp>
      <p:sp>
        <p:nvSpPr>
          <p:cNvPr id="4" name="Slide Number Placeholder 3"/>
          <p:cNvSpPr>
            <a:spLocks noGrp="1"/>
          </p:cNvSpPr>
          <p:nvPr>
            <p:ph type="sldNum" sz="quarter" idx="5"/>
          </p:nvPr>
        </p:nvSpPr>
        <p:spPr/>
        <p:txBody>
          <a:bodyPr/>
          <a:lstStyle/>
          <a:p>
            <a:fld id="{F33E4AFD-3EF4-447E-A948-6E1485FE80DF}" type="slidenum">
              <a:rPr lang="en-CA" smtClean="0"/>
              <a:t>12</a:t>
            </a:fld>
            <a:endParaRPr lang="en-CA"/>
          </a:p>
        </p:txBody>
      </p:sp>
    </p:spTree>
    <p:extLst>
      <p:ext uri="{BB962C8B-B14F-4D97-AF65-F5344CB8AC3E}">
        <p14:creationId xmlns:p14="http://schemas.microsoft.com/office/powerpoint/2010/main" val="32800393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Since the data has overlapping information, which is explained by the overlapping clustering plots that allow a sample belong to more than one cluster. The first cluster shows the clustering between two specific variables discharge id which means where the patient was discharged to and insulin levels administered to the patient. Looks like the clusters are grouped in the lower x-axis meaning that the patients who were discharged to home after diagnosis are the ones with varying insulin levels. The second plot used PCA to reduce the dimensions into two variables that explain 66% of the variation.</a:t>
            </a:r>
            <a:endParaRPr lang="en-CA" dirty="0"/>
          </a:p>
        </p:txBody>
      </p:sp>
      <p:sp>
        <p:nvSpPr>
          <p:cNvPr id="4" name="Slide Number Placeholder 3"/>
          <p:cNvSpPr>
            <a:spLocks noGrp="1"/>
          </p:cNvSpPr>
          <p:nvPr>
            <p:ph type="sldNum" sz="quarter" idx="5"/>
          </p:nvPr>
        </p:nvSpPr>
        <p:spPr/>
        <p:txBody>
          <a:bodyPr/>
          <a:lstStyle/>
          <a:p>
            <a:fld id="{F33E4AFD-3EF4-447E-A948-6E1485FE80DF}" type="slidenum">
              <a:rPr lang="en-CA" smtClean="0"/>
              <a:t>13</a:t>
            </a:fld>
            <a:endParaRPr lang="en-CA"/>
          </a:p>
        </p:txBody>
      </p:sp>
    </p:spTree>
    <p:extLst>
      <p:ext uri="{BB962C8B-B14F-4D97-AF65-F5344CB8AC3E}">
        <p14:creationId xmlns:p14="http://schemas.microsoft.com/office/powerpoint/2010/main" val="40292231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Normalized Dataset; Readmitted column has 2 factors, accuracy is 61%, kappa is 0.22 whereas </a:t>
            </a:r>
            <a:r>
              <a:rPr lang="en-US" dirty="0"/>
              <a:t>Accuracy is 53%, kappa is 0.16 when readmitted is recoded with 3 factors</a:t>
            </a:r>
          </a:p>
          <a:p>
            <a:r>
              <a:rPr lang="en-US" dirty="0"/>
              <a:t>Categorical Dataset; accuracy is 56% and kappa is 0.11.</a:t>
            </a:r>
            <a:endParaRPr lang="en-CA" dirty="0"/>
          </a:p>
        </p:txBody>
      </p:sp>
      <p:sp>
        <p:nvSpPr>
          <p:cNvPr id="4" name="Slide Number Placeholder 3"/>
          <p:cNvSpPr>
            <a:spLocks noGrp="1"/>
          </p:cNvSpPr>
          <p:nvPr>
            <p:ph type="sldNum" sz="quarter" idx="5"/>
          </p:nvPr>
        </p:nvSpPr>
        <p:spPr/>
        <p:txBody>
          <a:bodyPr/>
          <a:lstStyle/>
          <a:p>
            <a:fld id="{F33E4AFD-3EF4-447E-A948-6E1485FE80DF}" type="slidenum">
              <a:rPr lang="en-CA" smtClean="0"/>
              <a:t>14</a:t>
            </a:fld>
            <a:endParaRPr lang="en-CA"/>
          </a:p>
        </p:txBody>
      </p:sp>
    </p:spTree>
    <p:extLst>
      <p:ext uri="{BB962C8B-B14F-4D97-AF65-F5344CB8AC3E}">
        <p14:creationId xmlns:p14="http://schemas.microsoft.com/office/powerpoint/2010/main" val="19197621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DT with fewer important variables (</a:t>
            </a:r>
            <a:r>
              <a:rPr lang="en-US" dirty="0"/>
              <a:t>numberinpatient+numberoutpatient+numberemergency+age+admissiontypeid+race+</a:t>
            </a:r>
          </a:p>
          <a:p>
            <a:r>
              <a:rPr lang="en-US" dirty="0"/>
              <a:t>                timeinhospital+numberdiagnoses+diag1+insulin+a1cresult) </a:t>
            </a:r>
            <a:r>
              <a:rPr lang="en-US" dirty="0">
                <a:sym typeface="Wingdings" panose="05000000000000000000" pitchFamily="2" charset="2"/>
              </a:rPr>
              <a:t> accuracy improved to 61% with kappa of 0.22. After this, any other type of pruning or less variable selection did not help in better accuracy rates.  Number of inpatient visits are &lt; than 0.024 times, then there is a prob of 58% chance of getting readmitted and 33% chance of not getting readmitted. The tree is further divided on the basis of factors like age, num of emergency visits, number of outpatient visits and number of diagnoses.</a:t>
            </a:r>
            <a:endParaRPr lang="en-CA" dirty="0"/>
          </a:p>
        </p:txBody>
      </p:sp>
      <p:sp>
        <p:nvSpPr>
          <p:cNvPr id="4" name="Slide Number Placeholder 3"/>
          <p:cNvSpPr>
            <a:spLocks noGrp="1"/>
          </p:cNvSpPr>
          <p:nvPr>
            <p:ph type="sldNum" sz="quarter" idx="5"/>
          </p:nvPr>
        </p:nvSpPr>
        <p:spPr/>
        <p:txBody>
          <a:bodyPr/>
          <a:lstStyle/>
          <a:p>
            <a:fld id="{F33E4AFD-3EF4-447E-A948-6E1485FE80DF}" type="slidenum">
              <a:rPr lang="en-CA" smtClean="0"/>
              <a:t>15</a:t>
            </a:fld>
            <a:endParaRPr lang="en-CA"/>
          </a:p>
        </p:txBody>
      </p:sp>
    </p:spTree>
    <p:extLst>
      <p:ext uri="{BB962C8B-B14F-4D97-AF65-F5344CB8AC3E}">
        <p14:creationId xmlns:p14="http://schemas.microsoft.com/office/powerpoint/2010/main" val="20675449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Several functions were tried, </a:t>
            </a:r>
            <a:r>
              <a:rPr lang="en-CA" dirty="0" err="1"/>
              <a:t>naiveBayes</a:t>
            </a:r>
            <a:r>
              <a:rPr lang="en-CA" dirty="0"/>
              <a:t> from e1071 package, Naïve Bayes function from </a:t>
            </a:r>
            <a:r>
              <a:rPr lang="en-CA" dirty="0" err="1"/>
              <a:t>kLar</a:t>
            </a:r>
            <a:r>
              <a:rPr lang="en-CA" dirty="0"/>
              <a:t> package. The best accuracy with 58% accuracy was provided by the e1071 package NB function with all variables. Has less misclassifications of the readmission variable. When the number of variables are reduced or parameters were tuned, the accuracy rates go down.</a:t>
            </a:r>
          </a:p>
        </p:txBody>
      </p:sp>
      <p:sp>
        <p:nvSpPr>
          <p:cNvPr id="4" name="Slide Number Placeholder 3"/>
          <p:cNvSpPr>
            <a:spLocks noGrp="1"/>
          </p:cNvSpPr>
          <p:nvPr>
            <p:ph type="sldNum" sz="quarter" idx="5"/>
          </p:nvPr>
        </p:nvSpPr>
        <p:spPr/>
        <p:txBody>
          <a:bodyPr/>
          <a:lstStyle/>
          <a:p>
            <a:fld id="{F33E4AFD-3EF4-447E-A948-6E1485FE80DF}" type="slidenum">
              <a:rPr lang="en-CA" smtClean="0"/>
              <a:t>16</a:t>
            </a:fld>
            <a:endParaRPr lang="en-CA"/>
          </a:p>
        </p:txBody>
      </p:sp>
    </p:spTree>
    <p:extLst>
      <p:ext uri="{BB962C8B-B14F-4D97-AF65-F5344CB8AC3E}">
        <p14:creationId xmlns:p14="http://schemas.microsoft.com/office/powerpoint/2010/main" val="21857493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60% accuracy; more number of misclassifications in the ‘not readmitted’ column.  But this performed better than the NB model. Also, the best accuracy was achieved using the linear kernel at a cost of 0.1. Different parameters of cost tuning were done but this is the best we could achieve. </a:t>
            </a:r>
          </a:p>
        </p:txBody>
      </p:sp>
      <p:sp>
        <p:nvSpPr>
          <p:cNvPr id="4" name="Slide Number Placeholder 3"/>
          <p:cNvSpPr>
            <a:spLocks noGrp="1"/>
          </p:cNvSpPr>
          <p:nvPr>
            <p:ph type="sldNum" sz="quarter" idx="5"/>
          </p:nvPr>
        </p:nvSpPr>
        <p:spPr/>
        <p:txBody>
          <a:bodyPr/>
          <a:lstStyle/>
          <a:p>
            <a:fld id="{F33E4AFD-3EF4-447E-A948-6E1485FE80DF}" type="slidenum">
              <a:rPr lang="en-CA" smtClean="0"/>
              <a:t>17</a:t>
            </a:fld>
            <a:endParaRPr lang="en-CA"/>
          </a:p>
        </p:txBody>
      </p:sp>
    </p:spTree>
    <p:extLst>
      <p:ext uri="{BB962C8B-B14F-4D97-AF65-F5344CB8AC3E}">
        <p14:creationId xmlns:p14="http://schemas.microsoft.com/office/powerpoint/2010/main" val="15502159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The dataset was collected from the health facts database which represents 10 years of clinical care data. The original dataset has about 100,000 rows of data. Dataset was reduced to 50,000 rows since the original one is too large. Also, another main reason is the fact that the dataset is imbalanced with more number of records of patients who were not readmitted than patients who were readmitted (9:1 ratio). This was leading to higher accuracy rates but was unable to detect readmitted patients with accuracy.</a:t>
            </a:r>
          </a:p>
        </p:txBody>
      </p:sp>
      <p:sp>
        <p:nvSpPr>
          <p:cNvPr id="4" name="Slide Number Placeholder 3"/>
          <p:cNvSpPr>
            <a:spLocks noGrp="1"/>
          </p:cNvSpPr>
          <p:nvPr>
            <p:ph type="sldNum" sz="quarter" idx="5"/>
          </p:nvPr>
        </p:nvSpPr>
        <p:spPr/>
        <p:txBody>
          <a:bodyPr/>
          <a:lstStyle/>
          <a:p>
            <a:fld id="{F33E4AFD-3EF4-447E-A948-6E1485FE80DF}" type="slidenum">
              <a:rPr lang="en-CA" smtClean="0"/>
              <a:t>2</a:t>
            </a:fld>
            <a:endParaRPr lang="en-CA"/>
          </a:p>
        </p:txBody>
      </p:sp>
    </p:spTree>
    <p:extLst>
      <p:ext uri="{BB962C8B-B14F-4D97-AF65-F5344CB8AC3E}">
        <p14:creationId xmlns:p14="http://schemas.microsoft.com/office/powerpoint/2010/main" val="38662050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t>Another fact about the dataset is that the data was filtered to have only inpatient, diabetic encounters with the information of how many lab tests and medications were administered during this encounter.</a:t>
            </a:r>
          </a:p>
          <a:p>
            <a:endParaRPr lang="en-CA" dirty="0"/>
          </a:p>
        </p:txBody>
      </p:sp>
      <p:sp>
        <p:nvSpPr>
          <p:cNvPr id="4" name="Slide Number Placeholder 3"/>
          <p:cNvSpPr>
            <a:spLocks noGrp="1"/>
          </p:cNvSpPr>
          <p:nvPr>
            <p:ph type="sldNum" sz="quarter" idx="5"/>
          </p:nvPr>
        </p:nvSpPr>
        <p:spPr/>
        <p:txBody>
          <a:bodyPr/>
          <a:lstStyle/>
          <a:p>
            <a:fld id="{F33E4AFD-3EF4-447E-A948-6E1485FE80DF}" type="slidenum">
              <a:rPr lang="en-CA" smtClean="0"/>
              <a:t>3</a:t>
            </a:fld>
            <a:endParaRPr lang="en-CA"/>
          </a:p>
        </p:txBody>
      </p:sp>
    </p:spTree>
    <p:extLst>
      <p:ext uri="{BB962C8B-B14F-4D97-AF65-F5344CB8AC3E}">
        <p14:creationId xmlns:p14="http://schemas.microsoft.com/office/powerpoint/2010/main" val="4925521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0 – Not Readmitted, 1 - &lt;30 days readmission, 2-&gt;30 days readmission – As you can see, the age group of those patients in the hospitals belonged to the age group between 70-80 years of age and the same group had a high number of readmissions and no readmissions as well. Also, the patients were mainly Caucasian and females across all ranges.</a:t>
            </a:r>
          </a:p>
        </p:txBody>
      </p:sp>
      <p:sp>
        <p:nvSpPr>
          <p:cNvPr id="4" name="Slide Number Placeholder 3"/>
          <p:cNvSpPr>
            <a:spLocks noGrp="1"/>
          </p:cNvSpPr>
          <p:nvPr>
            <p:ph type="sldNum" sz="quarter" idx="5"/>
          </p:nvPr>
        </p:nvSpPr>
        <p:spPr/>
        <p:txBody>
          <a:bodyPr/>
          <a:lstStyle/>
          <a:p>
            <a:fld id="{F33E4AFD-3EF4-447E-A948-6E1485FE80DF}" type="slidenum">
              <a:rPr lang="en-CA" smtClean="0"/>
              <a:t>4</a:t>
            </a:fld>
            <a:endParaRPr lang="en-CA"/>
          </a:p>
        </p:txBody>
      </p:sp>
    </p:spTree>
    <p:extLst>
      <p:ext uri="{BB962C8B-B14F-4D97-AF65-F5344CB8AC3E}">
        <p14:creationId xmlns:p14="http://schemas.microsoft.com/office/powerpoint/2010/main" val="31048554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Also, the patients who were primarily diagnosed for circulatory system were the most critical patients for readmission, the </a:t>
            </a:r>
            <a:r>
              <a:rPr lang="en-CA" dirty="0" err="1"/>
              <a:t>nxt</a:t>
            </a:r>
            <a:r>
              <a:rPr lang="en-CA" dirty="0"/>
              <a:t> highest were from the Neoplasms dept.</a:t>
            </a:r>
          </a:p>
        </p:txBody>
      </p:sp>
      <p:sp>
        <p:nvSpPr>
          <p:cNvPr id="4" name="Slide Number Placeholder 3"/>
          <p:cNvSpPr>
            <a:spLocks noGrp="1"/>
          </p:cNvSpPr>
          <p:nvPr>
            <p:ph type="sldNum" sz="quarter" idx="5"/>
          </p:nvPr>
        </p:nvSpPr>
        <p:spPr/>
        <p:txBody>
          <a:bodyPr/>
          <a:lstStyle/>
          <a:p>
            <a:fld id="{F33E4AFD-3EF4-447E-A948-6E1485FE80DF}" type="slidenum">
              <a:rPr lang="en-CA" smtClean="0"/>
              <a:t>5</a:t>
            </a:fld>
            <a:endParaRPr lang="en-CA"/>
          </a:p>
        </p:txBody>
      </p:sp>
    </p:spTree>
    <p:extLst>
      <p:ext uri="{BB962C8B-B14F-4D97-AF65-F5344CB8AC3E}">
        <p14:creationId xmlns:p14="http://schemas.microsoft.com/office/powerpoint/2010/main" val="3335215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These are some of the significant variables we found out for the analysis. As you can see, diagnosis and num of medications administered to the patient play a significant role. And so do medical specialty meaning which dept the physician who admitted the patient is from.</a:t>
            </a:r>
          </a:p>
        </p:txBody>
      </p:sp>
      <p:sp>
        <p:nvSpPr>
          <p:cNvPr id="4" name="Slide Number Placeholder 3"/>
          <p:cNvSpPr>
            <a:spLocks noGrp="1"/>
          </p:cNvSpPr>
          <p:nvPr>
            <p:ph type="sldNum" sz="quarter" idx="5"/>
          </p:nvPr>
        </p:nvSpPr>
        <p:spPr/>
        <p:txBody>
          <a:bodyPr/>
          <a:lstStyle/>
          <a:p>
            <a:fld id="{F33E4AFD-3EF4-447E-A948-6E1485FE80DF}" type="slidenum">
              <a:rPr lang="en-CA" smtClean="0"/>
              <a:t>6</a:t>
            </a:fld>
            <a:endParaRPr lang="en-CA"/>
          </a:p>
        </p:txBody>
      </p:sp>
    </p:spTree>
    <p:extLst>
      <p:ext uri="{BB962C8B-B14F-4D97-AF65-F5344CB8AC3E}">
        <p14:creationId xmlns:p14="http://schemas.microsoft.com/office/powerpoint/2010/main" val="12825019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We also got a correlation matrix to eliminate highly correlated variables and reduce features. Correlation matrix shows a strong correlation between the variables number of medications and time in hospital showing that as the amount of time spent in the hospital increases </a:t>
            </a:r>
            <a:r>
              <a:rPr lang="en-CA" dirty="0" err="1"/>
              <a:t>fr</a:t>
            </a:r>
            <a:r>
              <a:rPr lang="en-CA" dirty="0"/>
              <a:t> the patient, the num of medications administered to the patient also increases which makes intuitive sense. So, we removed num of medications variable from further analysis models.</a:t>
            </a:r>
          </a:p>
        </p:txBody>
      </p:sp>
      <p:sp>
        <p:nvSpPr>
          <p:cNvPr id="4" name="Slide Number Placeholder 3"/>
          <p:cNvSpPr>
            <a:spLocks noGrp="1"/>
          </p:cNvSpPr>
          <p:nvPr>
            <p:ph type="sldNum" sz="quarter" idx="5"/>
          </p:nvPr>
        </p:nvSpPr>
        <p:spPr/>
        <p:txBody>
          <a:bodyPr/>
          <a:lstStyle/>
          <a:p>
            <a:fld id="{F33E4AFD-3EF4-447E-A948-6E1485FE80DF}" type="slidenum">
              <a:rPr lang="en-CA" smtClean="0"/>
              <a:t>7</a:t>
            </a:fld>
            <a:endParaRPr lang="en-CA"/>
          </a:p>
        </p:txBody>
      </p:sp>
    </p:spTree>
    <p:extLst>
      <p:ext uri="{BB962C8B-B14F-4D97-AF65-F5344CB8AC3E}">
        <p14:creationId xmlns:p14="http://schemas.microsoft.com/office/powerpoint/2010/main" val="19473144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Correlation matrix between other factor variables show that the variable diabetes medication and change have a high positive correlation of 0.52, and there is also a strong correlation between diagnosis2 and diagnosis 3 variables. So, diabetes med and diagnosis 3 variables were removed for further analysis. </a:t>
            </a:r>
          </a:p>
        </p:txBody>
      </p:sp>
      <p:sp>
        <p:nvSpPr>
          <p:cNvPr id="4" name="Slide Number Placeholder 3"/>
          <p:cNvSpPr>
            <a:spLocks noGrp="1"/>
          </p:cNvSpPr>
          <p:nvPr>
            <p:ph type="sldNum" sz="quarter" idx="5"/>
          </p:nvPr>
        </p:nvSpPr>
        <p:spPr/>
        <p:txBody>
          <a:bodyPr/>
          <a:lstStyle/>
          <a:p>
            <a:fld id="{F33E4AFD-3EF4-447E-A948-6E1485FE80DF}" type="slidenum">
              <a:rPr lang="en-CA" smtClean="0"/>
              <a:t>8</a:t>
            </a:fld>
            <a:endParaRPr lang="en-CA"/>
          </a:p>
        </p:txBody>
      </p:sp>
    </p:spTree>
    <p:extLst>
      <p:ext uri="{BB962C8B-B14F-4D97-AF65-F5344CB8AC3E}">
        <p14:creationId xmlns:p14="http://schemas.microsoft.com/office/powerpoint/2010/main" val="6286873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other variables were also removed as part of the analysis. But, we are not going to talk about that and move on to apply Association rule mining technique on the dataset. We found out some pretty interesting rules.</a:t>
            </a:r>
          </a:p>
          <a:p>
            <a:r>
              <a:rPr lang="en-US" dirty="0"/>
              <a:t>#When the patient is admitted as emergency and transferred from another hospital\facility and when the number of diagnoses=5, there</a:t>
            </a:r>
          </a:p>
          <a:p>
            <a:r>
              <a:rPr lang="en-US" dirty="0"/>
              <a:t>#is a 97% confidence level of patients getting readmitted.</a:t>
            </a:r>
          </a:p>
          <a:p>
            <a:r>
              <a:rPr lang="en-US" dirty="0"/>
              <a:t>#the same also applies when the hospital discharges the patient to another hospital, 92% confidence</a:t>
            </a:r>
          </a:p>
          <a:p>
            <a:r>
              <a:rPr lang="en-US" dirty="0"/>
              <a:t>#when the primary diagnosis was related to the Neoplasms dept and the patient was transferred from another hospital, diag-5 --&gt; readmitted --&gt; 91%</a:t>
            </a:r>
          </a:p>
          <a:p>
            <a:r>
              <a:rPr lang="en-US" dirty="0"/>
              <a:t>#timeinhosp-6to10days, #glucose serum levels not being measured also has a significant impact on readmissions with 79% confidence</a:t>
            </a:r>
          </a:p>
          <a:p>
            <a:r>
              <a:rPr lang="en-US" dirty="0"/>
              <a:t>#the common thing is that when the patient is Transferred from another hospital, </a:t>
            </a:r>
            <a:r>
              <a:rPr lang="en-US" dirty="0" err="1"/>
              <a:t>numofdiagnoses</a:t>
            </a:r>
            <a:r>
              <a:rPr lang="en-US" dirty="0"/>
              <a:t>=5, the confidence level of readmission rate is high.</a:t>
            </a:r>
          </a:p>
          <a:p>
            <a:r>
              <a:rPr lang="en-US" dirty="0"/>
              <a:t>#A high lift value also shows the level of dependence of these attributes.</a:t>
            </a:r>
            <a:endParaRPr lang="en-CA" dirty="0"/>
          </a:p>
        </p:txBody>
      </p:sp>
      <p:sp>
        <p:nvSpPr>
          <p:cNvPr id="4" name="Slide Number Placeholder 3"/>
          <p:cNvSpPr>
            <a:spLocks noGrp="1"/>
          </p:cNvSpPr>
          <p:nvPr>
            <p:ph type="sldNum" sz="quarter" idx="5"/>
          </p:nvPr>
        </p:nvSpPr>
        <p:spPr/>
        <p:txBody>
          <a:bodyPr/>
          <a:lstStyle/>
          <a:p>
            <a:fld id="{F33E4AFD-3EF4-447E-A948-6E1485FE80DF}" type="slidenum">
              <a:rPr lang="en-CA" smtClean="0"/>
              <a:t>9</a:t>
            </a:fld>
            <a:endParaRPr lang="en-CA"/>
          </a:p>
        </p:txBody>
      </p:sp>
    </p:spTree>
    <p:extLst>
      <p:ext uri="{BB962C8B-B14F-4D97-AF65-F5344CB8AC3E}">
        <p14:creationId xmlns:p14="http://schemas.microsoft.com/office/powerpoint/2010/main" val="37901079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BB60609-B2F3-4A5B-B370-3D4DAFDBDF91}" type="datetimeFigureOut">
              <a:rPr lang="en-CA" smtClean="0"/>
              <a:t>2019-03-17</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178F6132-DF8E-47C6-9CA4-8D6310F8B119}" type="slidenum">
              <a:rPr lang="en-CA" smtClean="0"/>
              <a:t>‹#›</a:t>
            </a:fld>
            <a:endParaRPr lang="en-CA"/>
          </a:p>
        </p:txBody>
      </p:sp>
    </p:spTree>
    <p:extLst>
      <p:ext uri="{BB962C8B-B14F-4D97-AF65-F5344CB8AC3E}">
        <p14:creationId xmlns:p14="http://schemas.microsoft.com/office/powerpoint/2010/main" val="3376505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BB60609-B2F3-4A5B-B370-3D4DAFDBDF91}" type="datetimeFigureOut">
              <a:rPr lang="en-CA" smtClean="0"/>
              <a:t>2019-03-17</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178F6132-DF8E-47C6-9CA4-8D6310F8B119}" type="slidenum">
              <a:rPr lang="en-CA" smtClean="0"/>
              <a:t>‹#›</a:t>
            </a:fld>
            <a:endParaRPr lang="en-CA"/>
          </a:p>
        </p:txBody>
      </p:sp>
    </p:spTree>
    <p:extLst>
      <p:ext uri="{BB962C8B-B14F-4D97-AF65-F5344CB8AC3E}">
        <p14:creationId xmlns:p14="http://schemas.microsoft.com/office/powerpoint/2010/main" val="7147696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BB60609-B2F3-4A5B-B370-3D4DAFDBDF91}" type="datetimeFigureOut">
              <a:rPr lang="en-CA" smtClean="0"/>
              <a:t>2019-03-17</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178F6132-DF8E-47C6-9CA4-8D6310F8B119}" type="slidenum">
              <a:rPr lang="en-CA" smtClean="0"/>
              <a:t>‹#›</a:t>
            </a:fld>
            <a:endParaRPr lang="en-CA"/>
          </a:p>
        </p:txBody>
      </p:sp>
    </p:spTree>
    <p:extLst>
      <p:ext uri="{BB962C8B-B14F-4D97-AF65-F5344CB8AC3E}">
        <p14:creationId xmlns:p14="http://schemas.microsoft.com/office/powerpoint/2010/main" val="33234687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BB60609-B2F3-4A5B-B370-3D4DAFDBDF91}" type="datetimeFigureOut">
              <a:rPr lang="en-CA" smtClean="0"/>
              <a:t>2019-03-17</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178F6132-DF8E-47C6-9CA4-8D6310F8B119}" type="slidenum">
              <a:rPr lang="en-CA" smtClean="0"/>
              <a:t>‹#›</a:t>
            </a:fld>
            <a:endParaRPr lang="en-CA"/>
          </a:p>
        </p:txBody>
      </p:sp>
    </p:spTree>
    <p:extLst>
      <p:ext uri="{BB962C8B-B14F-4D97-AF65-F5344CB8AC3E}">
        <p14:creationId xmlns:p14="http://schemas.microsoft.com/office/powerpoint/2010/main" val="10397111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BB60609-B2F3-4A5B-B370-3D4DAFDBDF91}" type="datetimeFigureOut">
              <a:rPr lang="en-CA" smtClean="0"/>
              <a:t>2019-03-17</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178F6132-DF8E-47C6-9CA4-8D6310F8B119}" type="slidenum">
              <a:rPr lang="en-CA" smtClean="0"/>
              <a:t>‹#›</a:t>
            </a:fld>
            <a:endParaRPr lang="en-CA"/>
          </a:p>
        </p:txBody>
      </p:sp>
    </p:spTree>
    <p:extLst>
      <p:ext uri="{BB962C8B-B14F-4D97-AF65-F5344CB8AC3E}">
        <p14:creationId xmlns:p14="http://schemas.microsoft.com/office/powerpoint/2010/main" val="27948869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BB60609-B2F3-4A5B-B370-3D4DAFDBDF91}" type="datetimeFigureOut">
              <a:rPr lang="en-CA" smtClean="0"/>
              <a:t>2019-03-17</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178F6132-DF8E-47C6-9CA4-8D6310F8B119}" type="slidenum">
              <a:rPr lang="en-CA" smtClean="0"/>
              <a:t>‹#›</a:t>
            </a:fld>
            <a:endParaRPr lang="en-CA"/>
          </a:p>
        </p:txBody>
      </p:sp>
    </p:spTree>
    <p:extLst>
      <p:ext uri="{BB962C8B-B14F-4D97-AF65-F5344CB8AC3E}">
        <p14:creationId xmlns:p14="http://schemas.microsoft.com/office/powerpoint/2010/main" val="10601190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BB60609-B2F3-4A5B-B370-3D4DAFDBDF91}" type="datetimeFigureOut">
              <a:rPr lang="en-CA" smtClean="0"/>
              <a:t>2019-03-17</a:t>
            </a:fld>
            <a:endParaRPr lang="en-CA"/>
          </a:p>
        </p:txBody>
      </p:sp>
      <p:sp>
        <p:nvSpPr>
          <p:cNvPr id="8" name="Footer Placeholder 7"/>
          <p:cNvSpPr>
            <a:spLocks noGrp="1"/>
          </p:cNvSpPr>
          <p:nvPr>
            <p:ph type="ftr" sz="quarter" idx="11"/>
          </p:nvPr>
        </p:nvSpPr>
        <p:spPr/>
        <p:txBody>
          <a:bodyPr/>
          <a:lstStyle/>
          <a:p>
            <a:endParaRPr lang="en-CA"/>
          </a:p>
        </p:txBody>
      </p:sp>
      <p:sp>
        <p:nvSpPr>
          <p:cNvPr id="9" name="Slide Number Placeholder 8"/>
          <p:cNvSpPr>
            <a:spLocks noGrp="1"/>
          </p:cNvSpPr>
          <p:nvPr>
            <p:ph type="sldNum" sz="quarter" idx="12"/>
          </p:nvPr>
        </p:nvSpPr>
        <p:spPr/>
        <p:txBody>
          <a:bodyPr/>
          <a:lstStyle/>
          <a:p>
            <a:fld id="{178F6132-DF8E-47C6-9CA4-8D6310F8B119}" type="slidenum">
              <a:rPr lang="en-CA" smtClean="0"/>
              <a:t>‹#›</a:t>
            </a:fld>
            <a:endParaRPr lang="en-CA"/>
          </a:p>
        </p:txBody>
      </p:sp>
    </p:spTree>
    <p:extLst>
      <p:ext uri="{BB962C8B-B14F-4D97-AF65-F5344CB8AC3E}">
        <p14:creationId xmlns:p14="http://schemas.microsoft.com/office/powerpoint/2010/main" val="2386297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BB60609-B2F3-4A5B-B370-3D4DAFDBDF91}" type="datetimeFigureOut">
              <a:rPr lang="en-CA" smtClean="0"/>
              <a:t>2019-03-17</a:t>
            </a:fld>
            <a:endParaRPr lang="en-CA"/>
          </a:p>
        </p:txBody>
      </p:sp>
      <p:sp>
        <p:nvSpPr>
          <p:cNvPr id="4" name="Footer Placeholder 3"/>
          <p:cNvSpPr>
            <a:spLocks noGrp="1"/>
          </p:cNvSpPr>
          <p:nvPr>
            <p:ph type="ftr" sz="quarter" idx="11"/>
          </p:nvPr>
        </p:nvSpPr>
        <p:spPr/>
        <p:txBody>
          <a:bodyPr/>
          <a:lstStyle/>
          <a:p>
            <a:endParaRPr lang="en-CA"/>
          </a:p>
        </p:txBody>
      </p:sp>
      <p:sp>
        <p:nvSpPr>
          <p:cNvPr id="5" name="Slide Number Placeholder 4"/>
          <p:cNvSpPr>
            <a:spLocks noGrp="1"/>
          </p:cNvSpPr>
          <p:nvPr>
            <p:ph type="sldNum" sz="quarter" idx="12"/>
          </p:nvPr>
        </p:nvSpPr>
        <p:spPr/>
        <p:txBody>
          <a:bodyPr/>
          <a:lstStyle/>
          <a:p>
            <a:fld id="{178F6132-DF8E-47C6-9CA4-8D6310F8B119}" type="slidenum">
              <a:rPr lang="en-CA" smtClean="0"/>
              <a:t>‹#›</a:t>
            </a:fld>
            <a:endParaRPr lang="en-CA"/>
          </a:p>
        </p:txBody>
      </p:sp>
    </p:spTree>
    <p:extLst>
      <p:ext uri="{BB962C8B-B14F-4D97-AF65-F5344CB8AC3E}">
        <p14:creationId xmlns:p14="http://schemas.microsoft.com/office/powerpoint/2010/main" val="38270933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BB60609-B2F3-4A5B-B370-3D4DAFDBDF91}" type="datetimeFigureOut">
              <a:rPr lang="en-CA" smtClean="0"/>
              <a:t>2019-03-17</a:t>
            </a:fld>
            <a:endParaRPr lang="en-CA"/>
          </a:p>
        </p:txBody>
      </p:sp>
      <p:sp>
        <p:nvSpPr>
          <p:cNvPr id="3" name="Footer Placeholder 2"/>
          <p:cNvSpPr>
            <a:spLocks noGrp="1"/>
          </p:cNvSpPr>
          <p:nvPr>
            <p:ph type="ftr" sz="quarter" idx="11"/>
          </p:nvPr>
        </p:nvSpPr>
        <p:spPr/>
        <p:txBody>
          <a:bodyPr/>
          <a:lstStyle/>
          <a:p>
            <a:endParaRPr lang="en-CA"/>
          </a:p>
        </p:txBody>
      </p:sp>
      <p:sp>
        <p:nvSpPr>
          <p:cNvPr id="4" name="Slide Number Placeholder 3"/>
          <p:cNvSpPr>
            <a:spLocks noGrp="1"/>
          </p:cNvSpPr>
          <p:nvPr>
            <p:ph type="sldNum" sz="quarter" idx="12"/>
          </p:nvPr>
        </p:nvSpPr>
        <p:spPr/>
        <p:txBody>
          <a:bodyPr/>
          <a:lstStyle/>
          <a:p>
            <a:fld id="{178F6132-DF8E-47C6-9CA4-8D6310F8B119}" type="slidenum">
              <a:rPr lang="en-CA" smtClean="0"/>
              <a:t>‹#›</a:t>
            </a:fld>
            <a:endParaRPr lang="en-CA"/>
          </a:p>
        </p:txBody>
      </p:sp>
    </p:spTree>
    <p:extLst>
      <p:ext uri="{BB962C8B-B14F-4D97-AF65-F5344CB8AC3E}">
        <p14:creationId xmlns:p14="http://schemas.microsoft.com/office/powerpoint/2010/main" val="17948749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BB60609-B2F3-4A5B-B370-3D4DAFDBDF91}" type="datetimeFigureOut">
              <a:rPr lang="en-CA" smtClean="0"/>
              <a:t>2019-03-17</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178F6132-DF8E-47C6-9CA4-8D6310F8B119}" type="slidenum">
              <a:rPr lang="en-CA" smtClean="0"/>
              <a:t>‹#›</a:t>
            </a:fld>
            <a:endParaRPr lang="en-CA"/>
          </a:p>
        </p:txBody>
      </p:sp>
    </p:spTree>
    <p:extLst>
      <p:ext uri="{BB962C8B-B14F-4D97-AF65-F5344CB8AC3E}">
        <p14:creationId xmlns:p14="http://schemas.microsoft.com/office/powerpoint/2010/main" val="18047447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BB60609-B2F3-4A5B-B370-3D4DAFDBDF91}" type="datetimeFigureOut">
              <a:rPr lang="en-CA" smtClean="0"/>
              <a:t>2019-03-17</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178F6132-DF8E-47C6-9CA4-8D6310F8B119}" type="slidenum">
              <a:rPr lang="en-CA" smtClean="0"/>
              <a:t>‹#›</a:t>
            </a:fld>
            <a:endParaRPr lang="en-CA"/>
          </a:p>
        </p:txBody>
      </p:sp>
    </p:spTree>
    <p:extLst>
      <p:ext uri="{BB962C8B-B14F-4D97-AF65-F5344CB8AC3E}">
        <p14:creationId xmlns:p14="http://schemas.microsoft.com/office/powerpoint/2010/main" val="757325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BB60609-B2F3-4A5B-B370-3D4DAFDBDF91}" type="datetimeFigureOut">
              <a:rPr lang="en-CA" smtClean="0"/>
              <a:t>2019-03-17</a:t>
            </a:fld>
            <a:endParaRPr lang="en-CA"/>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78F6132-DF8E-47C6-9CA4-8D6310F8B119}" type="slidenum">
              <a:rPr lang="en-CA" smtClean="0"/>
              <a:t>‹#›</a:t>
            </a:fld>
            <a:endParaRPr lang="en-CA"/>
          </a:p>
        </p:txBody>
      </p:sp>
    </p:spTree>
    <p:extLst>
      <p:ext uri="{BB962C8B-B14F-4D97-AF65-F5344CB8AC3E}">
        <p14:creationId xmlns:p14="http://schemas.microsoft.com/office/powerpoint/2010/main" val="3053616595"/>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1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1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1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1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1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1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1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1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5.sv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6.jpeg"/><Relationship Id="rId7" Type="http://schemas.openxmlformats.org/officeDocument/2006/relationships/diagramColors" Target="../diagrams/colors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F56F5174-31D9-4DBB-AAB7-A1FD7BDB13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614875"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AE113210-7872-481A-ADE6-3A05CCAF5EB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0" name="Freeform 62">
            <a:extLst>
              <a:ext uri="{FF2B5EF4-FFF2-40B4-BE49-F238E27FC236}">
                <a16:creationId xmlns:a16="http://schemas.microsoft.com/office/drawing/2014/main" id="{F9A95BEE-6BB1-4A28-A8E6-A34B2E42EF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38619"/>
            <a:ext cx="5000438" cy="5400962"/>
          </a:xfrm>
          <a:custGeom>
            <a:avLst/>
            <a:gdLst>
              <a:gd name="connsiteX0" fmla="*/ 2299956 w 5000438"/>
              <a:gd name="connsiteY0" fmla="*/ 0 h 5400962"/>
              <a:gd name="connsiteX1" fmla="*/ 5000438 w 5000438"/>
              <a:gd name="connsiteY1" fmla="*/ 2700481 h 5400962"/>
              <a:gd name="connsiteX2" fmla="*/ 2299956 w 5000438"/>
              <a:gd name="connsiteY2" fmla="*/ 5400962 h 5400962"/>
              <a:gd name="connsiteX3" fmla="*/ 60675 w 5000438"/>
              <a:gd name="connsiteY3" fmla="*/ 4210346 h 5400962"/>
              <a:gd name="connsiteX4" fmla="*/ 0 w 5000438"/>
              <a:gd name="connsiteY4" fmla="*/ 4110472 h 5400962"/>
              <a:gd name="connsiteX5" fmla="*/ 0 w 5000438"/>
              <a:gd name="connsiteY5" fmla="*/ 1290491 h 5400962"/>
              <a:gd name="connsiteX6" fmla="*/ 60675 w 5000438"/>
              <a:gd name="connsiteY6" fmla="*/ 1190617 h 5400962"/>
              <a:gd name="connsiteX7" fmla="*/ 2299956 w 5000438"/>
              <a:gd name="connsiteY7" fmla="*/ 0 h 540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0438" h="5400962">
                <a:moveTo>
                  <a:pt x="2299956" y="0"/>
                </a:moveTo>
                <a:cubicBezTo>
                  <a:pt x="3791390" y="0"/>
                  <a:pt x="5000438" y="1209047"/>
                  <a:pt x="5000438" y="2700481"/>
                </a:cubicBezTo>
                <a:cubicBezTo>
                  <a:pt x="5000438" y="4191915"/>
                  <a:pt x="3791390" y="5400962"/>
                  <a:pt x="2299956" y="5400962"/>
                </a:cubicBezTo>
                <a:cubicBezTo>
                  <a:pt x="1367810" y="5400962"/>
                  <a:pt x="545971" y="4928678"/>
                  <a:pt x="60675" y="4210346"/>
                </a:cubicBezTo>
                <a:lnTo>
                  <a:pt x="0" y="4110472"/>
                </a:lnTo>
                <a:lnTo>
                  <a:pt x="0" y="1290491"/>
                </a:lnTo>
                <a:lnTo>
                  <a:pt x="60675" y="1190617"/>
                </a:lnTo>
                <a:cubicBezTo>
                  <a:pt x="545971" y="472284"/>
                  <a:pt x="1367810" y="0"/>
                  <a:pt x="2299956" y="0"/>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9" name="Picture 8" descr="A close up of a logo&#10;&#10;Description automatically generated">
            <a:extLst>
              <a:ext uri="{FF2B5EF4-FFF2-40B4-BE49-F238E27FC236}">
                <a16:creationId xmlns:a16="http://schemas.microsoft.com/office/drawing/2014/main" id="{6FFCE703-49F3-422C-BB1D-8300999A9EF5}"/>
              </a:ext>
            </a:extLst>
          </p:cNvPr>
          <p:cNvPicPr>
            <a:picLocks noChangeAspect="1"/>
          </p:cNvPicPr>
          <p:nvPr/>
        </p:nvPicPr>
        <p:blipFill rotWithShape="1">
          <a:blip r:embed="rId4">
            <a:alphaModFix/>
            <a:extLst>
              <a:ext uri="{28A0092B-C50C-407E-A947-70E740481C1C}">
                <a14:useLocalDpi xmlns:a14="http://schemas.microsoft.com/office/drawing/2010/main" val="0"/>
              </a:ext>
            </a:extLst>
          </a:blip>
          <a:srcRect l="41757" r="23370"/>
          <a:stretch/>
        </p:blipFill>
        <p:spPr>
          <a:xfrm>
            <a:off x="20" y="907231"/>
            <a:ext cx="4838021" cy="5063738"/>
          </a:xfrm>
          <a:custGeom>
            <a:avLst/>
            <a:gdLst>
              <a:gd name="connsiteX0" fmla="*/ 2306172 w 4838041"/>
              <a:gd name="connsiteY0" fmla="*/ 0 h 5063738"/>
              <a:gd name="connsiteX1" fmla="*/ 4838041 w 4838041"/>
              <a:gd name="connsiteY1" fmla="*/ 2531869 h 5063738"/>
              <a:gd name="connsiteX2" fmla="*/ 2306172 w 4838041"/>
              <a:gd name="connsiteY2" fmla="*/ 5063738 h 5063738"/>
              <a:gd name="connsiteX3" fmla="*/ 79886 w 4838041"/>
              <a:gd name="connsiteY3" fmla="*/ 3738709 h 5063738"/>
              <a:gd name="connsiteX4" fmla="*/ 0 w 4838041"/>
              <a:gd name="connsiteY4" fmla="*/ 3572876 h 5063738"/>
              <a:gd name="connsiteX5" fmla="*/ 0 w 4838041"/>
              <a:gd name="connsiteY5" fmla="*/ 1490863 h 5063738"/>
              <a:gd name="connsiteX6" fmla="*/ 79886 w 4838041"/>
              <a:gd name="connsiteY6" fmla="*/ 1325030 h 5063738"/>
              <a:gd name="connsiteX7" fmla="*/ 2306172 w 4838041"/>
              <a:gd name="connsiteY7" fmla="*/ 0 h 5063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38041" h="5063738">
                <a:moveTo>
                  <a:pt x="2306172" y="0"/>
                </a:moveTo>
                <a:cubicBezTo>
                  <a:pt x="3704485" y="0"/>
                  <a:pt x="4838041" y="1133556"/>
                  <a:pt x="4838041" y="2531869"/>
                </a:cubicBezTo>
                <a:cubicBezTo>
                  <a:pt x="4838041" y="3930182"/>
                  <a:pt x="3704485" y="5063738"/>
                  <a:pt x="2306172" y="5063738"/>
                </a:cubicBezTo>
                <a:cubicBezTo>
                  <a:pt x="1344832" y="5063738"/>
                  <a:pt x="508631" y="4527956"/>
                  <a:pt x="79886" y="3738709"/>
                </a:cubicBezTo>
                <a:lnTo>
                  <a:pt x="0" y="3572876"/>
                </a:lnTo>
                <a:lnTo>
                  <a:pt x="0" y="1490863"/>
                </a:lnTo>
                <a:lnTo>
                  <a:pt x="79886" y="1325030"/>
                </a:lnTo>
                <a:cubicBezTo>
                  <a:pt x="508631" y="535783"/>
                  <a:pt x="1344832" y="0"/>
                  <a:pt x="2306172" y="0"/>
                </a:cubicBezTo>
                <a:close/>
              </a:path>
            </a:pathLst>
          </a:custGeom>
          <a:effectLst>
            <a:softEdge rad="0"/>
          </a:effectLst>
        </p:spPr>
      </p:pic>
      <p:sp>
        <p:nvSpPr>
          <p:cNvPr id="11" name="TextBox 10">
            <a:extLst>
              <a:ext uri="{FF2B5EF4-FFF2-40B4-BE49-F238E27FC236}">
                <a16:creationId xmlns:a16="http://schemas.microsoft.com/office/drawing/2014/main" id="{63764BCF-3813-4767-A7DB-2F77D45B4DAC}"/>
              </a:ext>
            </a:extLst>
          </p:cNvPr>
          <p:cNvSpPr txBox="1"/>
          <p:nvPr/>
        </p:nvSpPr>
        <p:spPr>
          <a:xfrm>
            <a:off x="6090574" y="738620"/>
            <a:ext cx="4977578" cy="5322352"/>
          </a:xfrm>
          <a:prstGeom prst="rect">
            <a:avLst/>
          </a:prstGeom>
        </p:spPr>
        <p:txBody>
          <a:bodyPr vert="horz" lIns="91440" tIns="45720" rIns="91440" bIns="45720" rtlCol="0" anchor="ctr">
            <a:normAutofit/>
          </a:bodyPr>
          <a:lstStyle/>
          <a:p>
            <a:pPr defTabSz="914400">
              <a:lnSpc>
                <a:spcPct val="90000"/>
              </a:lnSpc>
              <a:spcBef>
                <a:spcPct val="0"/>
              </a:spcBef>
              <a:spcAft>
                <a:spcPts val="600"/>
              </a:spcAft>
            </a:pPr>
            <a:r>
              <a:rPr lang="en-US" sz="4000" b="1" dirty="0">
                <a:solidFill>
                  <a:srgbClr val="000000"/>
                </a:solidFill>
              </a:rPr>
              <a:t>Prediction of Readmission Rates in U.S Hospitals</a:t>
            </a:r>
          </a:p>
          <a:p>
            <a:pPr indent="-228600" defTabSz="914400">
              <a:lnSpc>
                <a:spcPct val="90000"/>
              </a:lnSpc>
              <a:spcBef>
                <a:spcPct val="0"/>
              </a:spcBef>
              <a:spcAft>
                <a:spcPts val="600"/>
              </a:spcAft>
              <a:buFont typeface="Arial" panose="020B0604020202020204" pitchFamily="34" charset="0"/>
              <a:buChar char="•"/>
            </a:pPr>
            <a:endParaRPr lang="en-US" sz="2000" b="1" dirty="0">
              <a:solidFill>
                <a:srgbClr val="000000"/>
              </a:solidFill>
            </a:endParaRPr>
          </a:p>
          <a:p>
            <a:pPr indent="-228600" algn="r" defTabSz="914400">
              <a:lnSpc>
                <a:spcPct val="90000"/>
              </a:lnSpc>
              <a:spcBef>
                <a:spcPct val="0"/>
              </a:spcBef>
              <a:spcAft>
                <a:spcPts val="600"/>
              </a:spcAft>
              <a:buFont typeface="Arial" panose="020B0604020202020204" pitchFamily="34" charset="0"/>
              <a:buChar char="•"/>
            </a:pPr>
            <a:r>
              <a:rPr lang="en-US" sz="2000" dirty="0">
                <a:solidFill>
                  <a:srgbClr val="000000"/>
                </a:solidFill>
              </a:rPr>
              <a:t>Gayathri Sanjeev</a:t>
            </a:r>
          </a:p>
          <a:p>
            <a:pPr indent="-228600" algn="r" defTabSz="914400">
              <a:lnSpc>
                <a:spcPct val="90000"/>
              </a:lnSpc>
              <a:spcBef>
                <a:spcPct val="0"/>
              </a:spcBef>
              <a:spcAft>
                <a:spcPts val="600"/>
              </a:spcAft>
              <a:buFont typeface="Arial" panose="020B0604020202020204" pitchFamily="34" charset="0"/>
              <a:buChar char="•"/>
            </a:pPr>
            <a:r>
              <a:rPr lang="en-US" sz="2000" dirty="0">
                <a:solidFill>
                  <a:srgbClr val="000000"/>
                </a:solidFill>
              </a:rPr>
              <a:t>Nathaniel Jones</a:t>
            </a:r>
          </a:p>
          <a:p>
            <a:pPr indent="-228600" algn="r" defTabSz="914400">
              <a:lnSpc>
                <a:spcPct val="90000"/>
              </a:lnSpc>
              <a:spcBef>
                <a:spcPct val="0"/>
              </a:spcBef>
              <a:spcAft>
                <a:spcPts val="600"/>
              </a:spcAft>
              <a:buFont typeface="Arial" panose="020B0604020202020204" pitchFamily="34" charset="0"/>
              <a:buChar char="•"/>
            </a:pPr>
            <a:r>
              <a:rPr lang="en-US" sz="2000" dirty="0" err="1">
                <a:solidFill>
                  <a:srgbClr val="000000"/>
                </a:solidFill>
              </a:rPr>
              <a:t>Himadri</a:t>
            </a:r>
            <a:r>
              <a:rPr lang="en-US" sz="2000" dirty="0">
                <a:solidFill>
                  <a:srgbClr val="000000"/>
                </a:solidFill>
              </a:rPr>
              <a:t> Tewari</a:t>
            </a:r>
          </a:p>
        </p:txBody>
      </p:sp>
    </p:spTree>
    <p:extLst>
      <p:ext uri="{BB962C8B-B14F-4D97-AF65-F5344CB8AC3E}">
        <p14:creationId xmlns:p14="http://schemas.microsoft.com/office/powerpoint/2010/main" val="16630214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Related image">
            <a:extLst>
              <a:ext uri="{FF2B5EF4-FFF2-40B4-BE49-F238E27FC236}">
                <a16:creationId xmlns:a16="http://schemas.microsoft.com/office/drawing/2014/main" id="{C37FE8E8-E559-4ECF-A303-A359E1F94F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6438"/>
            <a:ext cx="12149138" cy="682156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5692DFB9-B138-45E4-9EDB-46AB18A2746D}"/>
              </a:ext>
            </a:extLst>
          </p:cNvPr>
          <p:cNvSpPr>
            <a:spLocks noGrp="1"/>
          </p:cNvSpPr>
          <p:nvPr>
            <p:ph type="title"/>
          </p:nvPr>
        </p:nvSpPr>
        <p:spPr>
          <a:xfrm>
            <a:off x="838200" y="365125"/>
            <a:ext cx="10515600" cy="1325563"/>
          </a:xfrm>
        </p:spPr>
        <p:txBody>
          <a:bodyPr/>
          <a:lstStyle/>
          <a:p>
            <a:r>
              <a:rPr lang="en-US" dirty="0"/>
              <a:t>Association Rules (Without meds)</a:t>
            </a:r>
            <a:endParaRPr lang="en-CA" dirty="0"/>
          </a:p>
        </p:txBody>
      </p:sp>
      <p:pic>
        <p:nvPicPr>
          <p:cNvPr id="4" name="Content Placeholder 3">
            <a:extLst>
              <a:ext uri="{FF2B5EF4-FFF2-40B4-BE49-F238E27FC236}">
                <a16:creationId xmlns:a16="http://schemas.microsoft.com/office/drawing/2014/main" id="{BBF5840D-3900-4B12-A136-86B64111CBCF}"/>
              </a:ext>
            </a:extLst>
          </p:cNvPr>
          <p:cNvPicPr>
            <a:picLocks noGrp="1" noChangeAspect="1"/>
          </p:cNvPicPr>
          <p:nvPr>
            <p:ph idx="1"/>
          </p:nvPr>
        </p:nvPicPr>
        <p:blipFill>
          <a:blip r:embed="rId4"/>
          <a:stretch>
            <a:fillRect/>
          </a:stretch>
        </p:blipFill>
        <p:spPr>
          <a:xfrm>
            <a:off x="711932" y="1749425"/>
            <a:ext cx="4117244" cy="4351338"/>
          </a:xfrm>
          <a:prstGeom prst="rect">
            <a:avLst/>
          </a:prstGeom>
        </p:spPr>
      </p:pic>
      <p:pic>
        <p:nvPicPr>
          <p:cNvPr id="17" name="Picture 16">
            <a:extLst>
              <a:ext uri="{FF2B5EF4-FFF2-40B4-BE49-F238E27FC236}">
                <a16:creationId xmlns:a16="http://schemas.microsoft.com/office/drawing/2014/main" id="{33550CAD-EFFA-48AA-B23E-FAEB4D763F66}"/>
              </a:ext>
            </a:extLst>
          </p:cNvPr>
          <p:cNvPicPr>
            <a:picLocks noChangeAspect="1"/>
          </p:cNvPicPr>
          <p:nvPr/>
        </p:nvPicPr>
        <p:blipFill>
          <a:blip r:embed="rId5"/>
          <a:stretch>
            <a:fillRect/>
          </a:stretch>
        </p:blipFill>
        <p:spPr>
          <a:xfrm>
            <a:off x="5614988" y="1362076"/>
            <a:ext cx="5604531" cy="5181600"/>
          </a:xfrm>
          <a:prstGeom prst="rect">
            <a:avLst/>
          </a:prstGeom>
        </p:spPr>
      </p:pic>
    </p:spTree>
    <p:extLst>
      <p:ext uri="{BB962C8B-B14F-4D97-AF65-F5344CB8AC3E}">
        <p14:creationId xmlns:p14="http://schemas.microsoft.com/office/powerpoint/2010/main" val="24264631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3" name="Picture 2" descr="Related image">
            <a:extLst>
              <a:ext uri="{FF2B5EF4-FFF2-40B4-BE49-F238E27FC236}">
                <a16:creationId xmlns:a16="http://schemas.microsoft.com/office/drawing/2014/main" id="{032BDBDF-23FA-45F1-BF02-F9D996CC94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6438"/>
            <a:ext cx="12149138" cy="6821562"/>
          </a:xfrm>
          <a:prstGeom prst="rect">
            <a:avLst/>
          </a:prstGeom>
          <a:noFill/>
          <a:extLst>
            <a:ext uri="{909E8E84-426E-40DD-AFC4-6F175D3DCCD1}">
              <a14:hiddenFill xmlns:a14="http://schemas.microsoft.com/office/drawing/2010/main">
                <a:solidFill>
                  <a:srgbClr val="FFFFFF"/>
                </a:solidFill>
              </a14:hiddenFill>
            </a:ext>
          </a:extLst>
        </p:spPr>
      </p:pic>
      <p:sp>
        <p:nvSpPr>
          <p:cNvPr id="35" name="Rectangle 34">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932E74C-0FE3-442B-B5C0-05DE6E66FD3A}"/>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US" sz="3400" dirty="0">
                <a:solidFill>
                  <a:srgbClr val="FFFFFF"/>
                </a:solidFill>
              </a:rPr>
              <a:t>Association Rules (Without Medications) – Not readmitted</a:t>
            </a:r>
          </a:p>
        </p:txBody>
      </p:sp>
      <p:cxnSp>
        <p:nvCxnSpPr>
          <p:cNvPr id="37" name="Straight Connector 36">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26A114CD-A192-4F53-920C-8DFA5CF2AABC}"/>
              </a:ext>
            </a:extLst>
          </p:cNvPr>
          <p:cNvPicPr>
            <a:picLocks noChangeAspect="1"/>
          </p:cNvPicPr>
          <p:nvPr/>
        </p:nvPicPr>
        <p:blipFill>
          <a:blip r:embed="rId4"/>
          <a:stretch>
            <a:fillRect/>
          </a:stretch>
        </p:blipFill>
        <p:spPr>
          <a:xfrm>
            <a:off x="476253" y="2426818"/>
            <a:ext cx="5181597" cy="3997637"/>
          </a:xfrm>
          <a:prstGeom prst="rect">
            <a:avLst/>
          </a:prstGeom>
        </p:spPr>
      </p:pic>
      <p:cxnSp>
        <p:nvCxnSpPr>
          <p:cNvPr id="39" name="Straight Connector 38">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15" name="Content Placeholder 6">
            <a:extLst>
              <a:ext uri="{FF2B5EF4-FFF2-40B4-BE49-F238E27FC236}">
                <a16:creationId xmlns:a16="http://schemas.microsoft.com/office/drawing/2014/main" id="{17AE05B4-CE73-4E93-96CF-A5184149AA42}"/>
              </a:ext>
            </a:extLst>
          </p:cNvPr>
          <p:cNvPicPr>
            <a:picLocks noChangeAspect="1"/>
          </p:cNvPicPr>
          <p:nvPr/>
        </p:nvPicPr>
        <p:blipFill>
          <a:blip r:embed="rId5"/>
          <a:stretch>
            <a:fillRect/>
          </a:stretch>
        </p:blipFill>
        <p:spPr>
          <a:xfrm>
            <a:off x="6445073" y="2904800"/>
            <a:ext cx="5455917" cy="3041672"/>
          </a:xfrm>
          <a:prstGeom prst="rect">
            <a:avLst/>
          </a:prstGeom>
        </p:spPr>
      </p:pic>
    </p:spTree>
    <p:extLst>
      <p:ext uri="{BB962C8B-B14F-4D97-AF65-F5344CB8AC3E}">
        <p14:creationId xmlns:p14="http://schemas.microsoft.com/office/powerpoint/2010/main" val="14695068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2" descr="Related image">
            <a:extLst>
              <a:ext uri="{FF2B5EF4-FFF2-40B4-BE49-F238E27FC236}">
                <a16:creationId xmlns:a16="http://schemas.microsoft.com/office/drawing/2014/main" id="{15C591E7-E63B-4038-B901-D51AB12A86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6438"/>
            <a:ext cx="12149138" cy="6821562"/>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EEF97A4-2447-4431-8925-B1163C30613C}"/>
              </a:ext>
            </a:extLst>
          </p:cNvPr>
          <p:cNvSpPr>
            <a:spLocks noGrp="1"/>
          </p:cNvSpPr>
          <p:nvPr>
            <p:ph type="title"/>
          </p:nvPr>
        </p:nvSpPr>
        <p:spPr>
          <a:xfrm>
            <a:off x="526073" y="466578"/>
            <a:ext cx="11139854" cy="930447"/>
          </a:xfrm>
        </p:spPr>
        <p:txBody>
          <a:bodyPr vert="horz" lIns="91440" tIns="45720" rIns="91440" bIns="45720" rtlCol="0" anchor="b">
            <a:normAutofit/>
          </a:bodyPr>
          <a:lstStyle/>
          <a:p>
            <a:pPr algn="ctr"/>
            <a:r>
              <a:rPr lang="en-US" sz="5400" kern="1200" dirty="0">
                <a:solidFill>
                  <a:srgbClr val="FFFFFF"/>
                </a:solidFill>
                <a:latin typeface="+mj-lt"/>
                <a:ea typeface="+mj-ea"/>
                <a:cs typeface="+mj-cs"/>
              </a:rPr>
              <a:t>Clustering – K-means</a:t>
            </a:r>
          </a:p>
        </p:txBody>
      </p:sp>
      <p:cxnSp>
        <p:nvCxnSpPr>
          <p:cNvPr id="11" name="Straight Connector 10">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3979E437-BA71-4B61-A221-58B0D4B65691}"/>
              </a:ext>
            </a:extLst>
          </p:cNvPr>
          <p:cNvPicPr>
            <a:picLocks noChangeAspect="1"/>
          </p:cNvPicPr>
          <p:nvPr/>
        </p:nvPicPr>
        <p:blipFill>
          <a:blip r:embed="rId4"/>
          <a:stretch>
            <a:fillRect/>
          </a:stretch>
        </p:blipFill>
        <p:spPr>
          <a:xfrm>
            <a:off x="3394446" y="2509911"/>
            <a:ext cx="5348008" cy="3997637"/>
          </a:xfrm>
          <a:prstGeom prst="rect">
            <a:avLst/>
          </a:prstGeom>
        </p:spPr>
      </p:pic>
    </p:spTree>
    <p:extLst>
      <p:ext uri="{BB962C8B-B14F-4D97-AF65-F5344CB8AC3E}">
        <p14:creationId xmlns:p14="http://schemas.microsoft.com/office/powerpoint/2010/main" val="6628788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3" name="Picture 2" descr="Related image">
            <a:extLst>
              <a:ext uri="{FF2B5EF4-FFF2-40B4-BE49-F238E27FC236}">
                <a16:creationId xmlns:a16="http://schemas.microsoft.com/office/drawing/2014/main" id="{D05C2287-F0F6-4EE3-8F22-B9B037078D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6438"/>
            <a:ext cx="12149138" cy="6821562"/>
          </a:xfrm>
          <a:prstGeom prst="rect">
            <a:avLst/>
          </a:prstGeom>
          <a:noFill/>
          <a:extLst>
            <a:ext uri="{909E8E84-426E-40DD-AFC4-6F175D3DCCD1}">
              <a14:hiddenFill xmlns:a14="http://schemas.microsoft.com/office/drawing/2010/main">
                <a:solidFill>
                  <a:srgbClr val="FFFFFF"/>
                </a:solidFill>
              </a14:hiddenFill>
            </a:ext>
          </a:extLst>
        </p:spPr>
      </p:pic>
      <p:sp>
        <p:nvSpPr>
          <p:cNvPr id="21" name="Rectangle 20">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2DF9B83-C6BA-40BA-AF4F-9D32879D0384}"/>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US" sz="5400" dirty="0">
                <a:solidFill>
                  <a:srgbClr val="FFFFFF"/>
                </a:solidFill>
              </a:rPr>
              <a:t>Clustering</a:t>
            </a:r>
          </a:p>
        </p:txBody>
      </p:sp>
      <p:cxnSp>
        <p:nvCxnSpPr>
          <p:cNvPr id="23" name="Straight Connector 22">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ABA056AC-8B1D-4981-AC43-99707419E657}"/>
              </a:ext>
            </a:extLst>
          </p:cNvPr>
          <p:cNvPicPr>
            <a:picLocks noChangeAspect="1"/>
          </p:cNvPicPr>
          <p:nvPr/>
        </p:nvPicPr>
        <p:blipFill>
          <a:blip r:embed="rId4"/>
          <a:stretch>
            <a:fillRect/>
          </a:stretch>
        </p:blipFill>
        <p:spPr>
          <a:xfrm>
            <a:off x="7012856" y="2426818"/>
            <a:ext cx="4217111" cy="3997637"/>
          </a:xfrm>
          <a:prstGeom prst="rect">
            <a:avLst/>
          </a:prstGeom>
        </p:spPr>
      </p:pic>
      <p:pic>
        <p:nvPicPr>
          <p:cNvPr id="6" name="Picture 5">
            <a:extLst>
              <a:ext uri="{FF2B5EF4-FFF2-40B4-BE49-F238E27FC236}">
                <a16:creationId xmlns:a16="http://schemas.microsoft.com/office/drawing/2014/main" id="{D8FDA5BB-C892-4991-A603-1CD9939105F6}"/>
              </a:ext>
            </a:extLst>
          </p:cNvPr>
          <p:cNvPicPr>
            <a:picLocks noChangeAspect="1"/>
          </p:cNvPicPr>
          <p:nvPr/>
        </p:nvPicPr>
        <p:blipFill>
          <a:blip r:embed="rId5"/>
          <a:stretch>
            <a:fillRect/>
          </a:stretch>
        </p:blipFill>
        <p:spPr>
          <a:xfrm>
            <a:off x="1037952" y="2426818"/>
            <a:ext cx="4181748" cy="4035895"/>
          </a:xfrm>
          <a:prstGeom prst="rect">
            <a:avLst/>
          </a:prstGeom>
        </p:spPr>
      </p:pic>
    </p:spTree>
    <p:extLst>
      <p:ext uri="{BB962C8B-B14F-4D97-AF65-F5344CB8AC3E}">
        <p14:creationId xmlns:p14="http://schemas.microsoft.com/office/powerpoint/2010/main" val="36126485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2" descr="Related image">
            <a:extLst>
              <a:ext uri="{FF2B5EF4-FFF2-40B4-BE49-F238E27FC236}">
                <a16:creationId xmlns:a16="http://schemas.microsoft.com/office/drawing/2014/main" id="{1BA6F4D9-8260-4971-9897-B925727786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6438"/>
            <a:ext cx="12149138" cy="682156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9F2375C8-9E48-43F4-B03D-11B9823FE426}"/>
              </a:ext>
            </a:extLst>
          </p:cNvPr>
          <p:cNvSpPr>
            <a:spLocks noGrp="1"/>
          </p:cNvSpPr>
          <p:nvPr>
            <p:ph type="title"/>
          </p:nvPr>
        </p:nvSpPr>
        <p:spPr>
          <a:xfrm>
            <a:off x="742950" y="742951"/>
            <a:ext cx="3476625" cy="4962524"/>
          </a:xfrm>
        </p:spPr>
        <p:txBody>
          <a:bodyPr vert="horz" lIns="91440" tIns="45720" rIns="91440" bIns="45720" rtlCol="0" anchor="ctr">
            <a:normAutofit/>
          </a:bodyPr>
          <a:lstStyle/>
          <a:p>
            <a:pPr algn="ctr"/>
            <a:r>
              <a:rPr lang="en-US" sz="4800" kern="1200" dirty="0">
                <a:solidFill>
                  <a:srgbClr val="FFFFFF"/>
                </a:solidFill>
                <a:latin typeface="+mj-lt"/>
                <a:ea typeface="+mj-ea"/>
                <a:cs typeface="+mj-cs"/>
              </a:rPr>
              <a:t>Decision Tree </a:t>
            </a:r>
          </a:p>
        </p:txBody>
      </p:sp>
      <p:pic>
        <p:nvPicPr>
          <p:cNvPr id="8" name="Content Placeholder 4">
            <a:extLst>
              <a:ext uri="{FF2B5EF4-FFF2-40B4-BE49-F238E27FC236}">
                <a16:creationId xmlns:a16="http://schemas.microsoft.com/office/drawing/2014/main" id="{1A34F09C-7C90-4269-BE87-230ED14A524F}"/>
              </a:ext>
            </a:extLst>
          </p:cNvPr>
          <p:cNvPicPr>
            <a:picLocks noGrp="1" noChangeAspect="1"/>
          </p:cNvPicPr>
          <p:nvPr>
            <p:ph idx="1"/>
          </p:nvPr>
        </p:nvPicPr>
        <p:blipFill>
          <a:blip r:embed="rId4"/>
          <a:stretch>
            <a:fillRect/>
          </a:stretch>
        </p:blipFill>
        <p:spPr>
          <a:xfrm>
            <a:off x="5257800" y="492573"/>
            <a:ext cx="5510410" cy="5880796"/>
          </a:xfrm>
          <a:prstGeom prst="rect">
            <a:avLst/>
          </a:prstGeom>
        </p:spPr>
      </p:pic>
    </p:spTree>
    <p:extLst>
      <p:ext uri="{BB962C8B-B14F-4D97-AF65-F5344CB8AC3E}">
        <p14:creationId xmlns:p14="http://schemas.microsoft.com/office/powerpoint/2010/main" val="34674651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 name="Picture 2" descr="Related image">
            <a:extLst>
              <a:ext uri="{FF2B5EF4-FFF2-40B4-BE49-F238E27FC236}">
                <a16:creationId xmlns:a16="http://schemas.microsoft.com/office/drawing/2014/main" id="{BF0EAE79-8D9D-4428-BDF6-D127F1875B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6438"/>
            <a:ext cx="12149138" cy="682156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7518AE1F-4198-4032-8951-EA90E6FC61EF}"/>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dirty="0">
                <a:solidFill>
                  <a:srgbClr val="FFFFFF"/>
                </a:solidFill>
                <a:latin typeface="+mj-lt"/>
                <a:ea typeface="+mj-ea"/>
                <a:cs typeface="+mj-cs"/>
              </a:rPr>
              <a:t>Decision Tree</a:t>
            </a:r>
          </a:p>
        </p:txBody>
      </p:sp>
      <p:pic>
        <p:nvPicPr>
          <p:cNvPr id="4" name="Picture 3">
            <a:extLst>
              <a:ext uri="{FF2B5EF4-FFF2-40B4-BE49-F238E27FC236}">
                <a16:creationId xmlns:a16="http://schemas.microsoft.com/office/drawing/2014/main" id="{09222856-DCB9-41D0-9D5B-C9555DBF710F}"/>
              </a:ext>
            </a:extLst>
          </p:cNvPr>
          <p:cNvPicPr>
            <a:picLocks noChangeAspect="1"/>
          </p:cNvPicPr>
          <p:nvPr/>
        </p:nvPicPr>
        <p:blipFill>
          <a:blip r:embed="rId4"/>
          <a:stretch>
            <a:fillRect/>
          </a:stretch>
        </p:blipFill>
        <p:spPr>
          <a:xfrm>
            <a:off x="4586289" y="185738"/>
            <a:ext cx="6634162" cy="6362700"/>
          </a:xfrm>
          <a:prstGeom prst="rect">
            <a:avLst/>
          </a:prstGeom>
        </p:spPr>
      </p:pic>
    </p:spTree>
    <p:extLst>
      <p:ext uri="{BB962C8B-B14F-4D97-AF65-F5344CB8AC3E}">
        <p14:creationId xmlns:p14="http://schemas.microsoft.com/office/powerpoint/2010/main" val="11871141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2" descr="Related image">
            <a:extLst>
              <a:ext uri="{FF2B5EF4-FFF2-40B4-BE49-F238E27FC236}">
                <a16:creationId xmlns:a16="http://schemas.microsoft.com/office/drawing/2014/main" id="{29F1DB9E-2AFE-407B-9B6C-0382185BECB8}"/>
              </a:ext>
            </a:extLst>
          </p:cNvPr>
          <p:cNvPicPr>
            <a:picLocks noChangeAspect="1" noChangeArrowheads="1"/>
          </p:cNvPicPr>
          <p:nvPr/>
        </p:nvPicPr>
        <p:blipFill rotWithShape="1">
          <a:blip r:embed="rId3">
            <a:alphaModFix amt="35000"/>
            <a:extLst>
              <a:ext uri="{28A0092B-C50C-407E-A947-70E740481C1C}">
                <a14:useLocalDpi xmlns:a14="http://schemas.microsoft.com/office/drawing/2010/main" val="0"/>
              </a:ext>
            </a:extLst>
          </a:blip>
          <a:srcRect t="30"/>
          <a:stretch/>
        </p:blipFill>
        <p:spPr bwMode="auto">
          <a:xfrm>
            <a:off x="-17" y="10"/>
            <a:ext cx="12192000" cy="685594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7D4CCFE1-243C-4E42-A9E8-2E1506AA41AC}"/>
              </a:ext>
            </a:extLst>
          </p:cNvPr>
          <p:cNvSpPr>
            <a:spLocks noGrp="1"/>
          </p:cNvSpPr>
          <p:nvPr>
            <p:ph type="title"/>
          </p:nvPr>
        </p:nvSpPr>
        <p:spPr>
          <a:xfrm>
            <a:off x="6072445" y="3640254"/>
            <a:ext cx="5319433" cy="2076333"/>
          </a:xfrm>
        </p:spPr>
        <p:txBody>
          <a:bodyPr vert="horz" lIns="91440" tIns="45720" rIns="91440" bIns="45720" rtlCol="0" anchor="t">
            <a:normAutofit/>
          </a:bodyPr>
          <a:lstStyle/>
          <a:p>
            <a:r>
              <a:rPr lang="en-US" sz="4800" kern="1200" dirty="0">
                <a:solidFill>
                  <a:schemeClr val="tx1"/>
                </a:solidFill>
                <a:latin typeface="+mj-lt"/>
                <a:ea typeface="+mj-ea"/>
                <a:cs typeface="+mj-cs"/>
              </a:rPr>
              <a:t>Naïve Bayes Classification</a:t>
            </a:r>
          </a:p>
        </p:txBody>
      </p:sp>
      <p:sp>
        <p:nvSpPr>
          <p:cNvPr id="22" name="Freeform: Shape 21">
            <a:extLst>
              <a:ext uri="{FF2B5EF4-FFF2-40B4-BE49-F238E27FC236}">
                <a16:creationId xmlns:a16="http://schemas.microsoft.com/office/drawing/2014/main" id="{F72D119F-8562-42DA-AE9A-70D44FDCFD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0"/>
            <a:ext cx="5389868" cy="6374535"/>
          </a:xfrm>
          <a:custGeom>
            <a:avLst/>
            <a:gdLst>
              <a:gd name="connsiteX0" fmla="*/ 620377 w 5389868"/>
              <a:gd name="connsiteY0" fmla="*/ 6374535 h 6374535"/>
              <a:gd name="connsiteX1" fmla="*/ 3459520 w 5389868"/>
              <a:gd name="connsiteY1" fmla="*/ 6374535 h 6374535"/>
              <a:gd name="connsiteX2" fmla="*/ 3638761 w 5389868"/>
              <a:gd name="connsiteY2" fmla="*/ 6288190 h 6374535"/>
              <a:gd name="connsiteX3" fmla="*/ 5389868 w 5389868"/>
              <a:gd name="connsiteY3" fmla="*/ 3346018 h 6374535"/>
              <a:gd name="connsiteX4" fmla="*/ 2043850 w 5389868"/>
              <a:gd name="connsiteY4" fmla="*/ 0 h 6374535"/>
              <a:gd name="connsiteX5" fmla="*/ 139826 w 5389868"/>
              <a:gd name="connsiteY5" fmla="*/ 594192 h 6374535"/>
              <a:gd name="connsiteX6" fmla="*/ 0 w 5389868"/>
              <a:gd name="connsiteY6" fmla="*/ 700065 h 6374535"/>
              <a:gd name="connsiteX7" fmla="*/ 0 w 5389868"/>
              <a:gd name="connsiteY7" fmla="*/ 5991971 h 6374535"/>
              <a:gd name="connsiteX8" fmla="*/ 139827 w 5389868"/>
              <a:gd name="connsiteY8" fmla="*/ 6097845 h 6374535"/>
              <a:gd name="connsiteX9" fmla="*/ 378347 w 5389868"/>
              <a:gd name="connsiteY9" fmla="*/ 6248727 h 6374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89868" h="6374535">
                <a:moveTo>
                  <a:pt x="620377" y="6374535"/>
                </a:moveTo>
                <a:lnTo>
                  <a:pt x="3459520" y="6374535"/>
                </a:lnTo>
                <a:lnTo>
                  <a:pt x="3638761" y="6288190"/>
                </a:lnTo>
                <a:cubicBezTo>
                  <a:pt x="4681799" y="5721578"/>
                  <a:pt x="5389868" y="4616487"/>
                  <a:pt x="5389868" y="3346018"/>
                </a:cubicBezTo>
                <a:cubicBezTo>
                  <a:pt x="5389868" y="1498063"/>
                  <a:pt x="3891805" y="0"/>
                  <a:pt x="2043850" y="0"/>
                </a:cubicBezTo>
                <a:cubicBezTo>
                  <a:pt x="1336430" y="0"/>
                  <a:pt x="680285" y="219535"/>
                  <a:pt x="139826" y="594192"/>
                </a:cubicBezTo>
                <a:lnTo>
                  <a:pt x="0" y="700065"/>
                </a:lnTo>
                <a:lnTo>
                  <a:pt x="0" y="5991971"/>
                </a:lnTo>
                <a:lnTo>
                  <a:pt x="139827" y="6097845"/>
                </a:lnTo>
                <a:cubicBezTo>
                  <a:pt x="217035" y="6151367"/>
                  <a:pt x="296605" y="6201724"/>
                  <a:pt x="378347" y="6248727"/>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2" name="Content Placeholder 3">
            <a:extLst>
              <a:ext uri="{FF2B5EF4-FFF2-40B4-BE49-F238E27FC236}">
                <a16:creationId xmlns:a16="http://schemas.microsoft.com/office/drawing/2014/main" id="{6ADAA17B-00F1-46C7-B32F-43A38C197D5A}"/>
              </a:ext>
            </a:extLst>
          </p:cNvPr>
          <p:cNvPicPr>
            <a:picLocks noChangeAspect="1"/>
          </p:cNvPicPr>
          <p:nvPr/>
        </p:nvPicPr>
        <p:blipFill rotWithShape="1">
          <a:blip r:embed="rId4"/>
          <a:srcRect t="8048" r="3" b="3"/>
          <a:stretch/>
        </p:blipFill>
        <p:spPr>
          <a:xfrm>
            <a:off x="2" y="2"/>
            <a:ext cx="5234519" cy="6210629"/>
          </a:xfrm>
          <a:custGeom>
            <a:avLst/>
            <a:gdLst>
              <a:gd name="connsiteX0" fmla="*/ 1082595 w 5234519"/>
              <a:gd name="connsiteY0" fmla="*/ 0 h 6210629"/>
              <a:gd name="connsiteX1" fmla="*/ 3027450 w 5234519"/>
              <a:gd name="connsiteY1" fmla="*/ 0 h 6210629"/>
              <a:gd name="connsiteX2" fmla="*/ 3291029 w 5234519"/>
              <a:gd name="connsiteY2" fmla="*/ 96471 h 6210629"/>
              <a:gd name="connsiteX3" fmla="*/ 5234519 w 5234519"/>
              <a:gd name="connsiteY3" fmla="*/ 3028517 h 6210629"/>
              <a:gd name="connsiteX4" fmla="*/ 2052407 w 5234519"/>
              <a:gd name="connsiteY4" fmla="*/ 6210629 h 6210629"/>
              <a:gd name="connsiteX5" fmla="*/ 28288 w 5234519"/>
              <a:gd name="connsiteY5" fmla="*/ 5483989 h 6210629"/>
              <a:gd name="connsiteX6" fmla="*/ 0 w 5234519"/>
              <a:gd name="connsiteY6" fmla="*/ 5458279 h 6210629"/>
              <a:gd name="connsiteX7" fmla="*/ 0 w 5234519"/>
              <a:gd name="connsiteY7" fmla="*/ 598754 h 6210629"/>
              <a:gd name="connsiteX8" fmla="*/ 28288 w 5234519"/>
              <a:gd name="connsiteY8" fmla="*/ 573044 h 6210629"/>
              <a:gd name="connsiteX9" fmla="*/ 958290 w 5234519"/>
              <a:gd name="connsiteY9" fmla="*/ 39494 h 6210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34519" h="6210629">
                <a:moveTo>
                  <a:pt x="1082595" y="0"/>
                </a:moveTo>
                <a:lnTo>
                  <a:pt x="3027450" y="0"/>
                </a:lnTo>
                <a:lnTo>
                  <a:pt x="3291029" y="96471"/>
                </a:lnTo>
                <a:cubicBezTo>
                  <a:pt x="4433137" y="579542"/>
                  <a:pt x="5234519" y="1710443"/>
                  <a:pt x="5234519" y="3028517"/>
                </a:cubicBezTo>
                <a:cubicBezTo>
                  <a:pt x="5234519" y="4785949"/>
                  <a:pt x="3809839" y="6210629"/>
                  <a:pt x="2052407" y="6210629"/>
                </a:cubicBezTo>
                <a:cubicBezTo>
                  <a:pt x="1283531" y="6210629"/>
                  <a:pt x="578345" y="5937936"/>
                  <a:pt x="28288" y="5483989"/>
                </a:cubicBezTo>
                <a:lnTo>
                  <a:pt x="0" y="5458279"/>
                </a:lnTo>
                <a:lnTo>
                  <a:pt x="0" y="598754"/>
                </a:lnTo>
                <a:lnTo>
                  <a:pt x="28288" y="573044"/>
                </a:lnTo>
                <a:cubicBezTo>
                  <a:pt x="303317" y="346070"/>
                  <a:pt x="617127" y="164410"/>
                  <a:pt x="958290" y="39494"/>
                </a:cubicBezTo>
                <a:close/>
              </a:path>
            </a:pathLst>
          </a:custGeom>
        </p:spPr>
      </p:pic>
    </p:spTree>
    <p:extLst>
      <p:ext uri="{BB962C8B-B14F-4D97-AF65-F5344CB8AC3E}">
        <p14:creationId xmlns:p14="http://schemas.microsoft.com/office/powerpoint/2010/main" val="29248251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2" descr="Related image">
            <a:extLst>
              <a:ext uri="{FF2B5EF4-FFF2-40B4-BE49-F238E27FC236}">
                <a16:creationId xmlns:a16="http://schemas.microsoft.com/office/drawing/2014/main" id="{08FB9BB2-5854-4496-A493-5DFEDC692562}"/>
              </a:ext>
            </a:extLst>
          </p:cNvPr>
          <p:cNvPicPr>
            <a:picLocks noChangeAspect="1" noChangeArrowheads="1"/>
          </p:cNvPicPr>
          <p:nvPr/>
        </p:nvPicPr>
        <p:blipFill rotWithShape="1">
          <a:blip r:embed="rId3">
            <a:alphaModFix amt="35000"/>
            <a:extLst>
              <a:ext uri="{28A0092B-C50C-407E-A947-70E740481C1C}">
                <a14:useLocalDpi xmlns:a14="http://schemas.microsoft.com/office/drawing/2010/main" val="0"/>
              </a:ext>
            </a:extLst>
          </a:blip>
          <a:srcRect t="30"/>
          <a:stretch/>
        </p:blipFill>
        <p:spPr bwMode="auto">
          <a:xfrm>
            <a:off x="-1" y="-28"/>
            <a:ext cx="12192000" cy="685595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F3BCA99-0903-4CA1-886E-2D19FDCC9F5D}"/>
              </a:ext>
            </a:extLst>
          </p:cNvPr>
          <p:cNvSpPr>
            <a:spLocks noGrp="1"/>
          </p:cNvSpPr>
          <p:nvPr>
            <p:ph type="title"/>
          </p:nvPr>
        </p:nvSpPr>
        <p:spPr>
          <a:xfrm>
            <a:off x="643468" y="3320859"/>
            <a:ext cx="4666470" cy="2076333"/>
          </a:xfrm>
        </p:spPr>
        <p:txBody>
          <a:bodyPr vert="horz" lIns="91440" tIns="45720" rIns="91440" bIns="45720" rtlCol="0" anchor="t">
            <a:normAutofit/>
          </a:bodyPr>
          <a:lstStyle/>
          <a:p>
            <a:r>
              <a:rPr lang="en-US" sz="4800" kern="1200" dirty="0">
                <a:solidFill>
                  <a:schemeClr val="tx1"/>
                </a:solidFill>
                <a:latin typeface="+mj-lt"/>
                <a:ea typeface="+mj-ea"/>
                <a:cs typeface="+mj-cs"/>
              </a:rPr>
              <a:t>SVM Classification</a:t>
            </a:r>
          </a:p>
        </p:txBody>
      </p:sp>
      <p:sp>
        <p:nvSpPr>
          <p:cNvPr id="17" name="Freeform: Shape 16">
            <a:extLst>
              <a:ext uri="{FF2B5EF4-FFF2-40B4-BE49-F238E27FC236}">
                <a16:creationId xmlns:a16="http://schemas.microsoft.com/office/drawing/2014/main" id="{BCC55ACC-A2F6-403C-A3A4-D59B3734D4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57312" y="381000"/>
            <a:ext cx="6334689" cy="6477000"/>
          </a:xfrm>
          <a:custGeom>
            <a:avLst/>
            <a:gdLst>
              <a:gd name="connsiteX0" fmla="*/ 3561588 w 6334689"/>
              <a:gd name="connsiteY0" fmla="*/ 0 h 6477000"/>
              <a:gd name="connsiteX1" fmla="*/ 6309883 w 6334689"/>
              <a:gd name="connsiteY1" fmla="*/ 1296087 h 6477000"/>
              <a:gd name="connsiteX2" fmla="*/ 6334689 w 6334689"/>
              <a:gd name="connsiteY2" fmla="*/ 1329261 h 6477000"/>
              <a:gd name="connsiteX3" fmla="*/ 6334689 w 6334689"/>
              <a:gd name="connsiteY3" fmla="*/ 5793916 h 6477000"/>
              <a:gd name="connsiteX4" fmla="*/ 6309883 w 6334689"/>
              <a:gd name="connsiteY4" fmla="*/ 5827089 h 6477000"/>
              <a:gd name="connsiteX5" fmla="*/ 5760467 w 6334689"/>
              <a:gd name="connsiteY5" fmla="*/ 6363539 h 6477000"/>
              <a:gd name="connsiteX6" fmla="*/ 5607796 w 6334689"/>
              <a:gd name="connsiteY6" fmla="*/ 6477000 h 6477000"/>
              <a:gd name="connsiteX7" fmla="*/ 1519571 w 6334689"/>
              <a:gd name="connsiteY7" fmla="*/ 6477000 h 6477000"/>
              <a:gd name="connsiteX8" fmla="*/ 1296088 w 6334689"/>
              <a:gd name="connsiteY8" fmla="*/ 6309883 h 6477000"/>
              <a:gd name="connsiteX9" fmla="*/ 0 w 6334689"/>
              <a:gd name="connsiteY9" fmla="*/ 3561588 h 6477000"/>
              <a:gd name="connsiteX10" fmla="*/ 3561588 w 6334689"/>
              <a:gd name="connsiteY10" fmla="*/ 0 h 647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334689" h="6477000">
                <a:moveTo>
                  <a:pt x="3561588" y="0"/>
                </a:moveTo>
                <a:cubicBezTo>
                  <a:pt x="4668032" y="0"/>
                  <a:pt x="5656635" y="504534"/>
                  <a:pt x="6309883" y="1296087"/>
                </a:cubicBezTo>
                <a:lnTo>
                  <a:pt x="6334689" y="1329261"/>
                </a:lnTo>
                <a:lnTo>
                  <a:pt x="6334689" y="5793916"/>
                </a:lnTo>
                <a:lnTo>
                  <a:pt x="6309883" y="5827089"/>
                </a:lnTo>
                <a:cubicBezTo>
                  <a:pt x="6146571" y="6024977"/>
                  <a:pt x="5962299" y="6204927"/>
                  <a:pt x="5760467" y="6363539"/>
                </a:cubicBezTo>
                <a:lnTo>
                  <a:pt x="5607796" y="6477000"/>
                </a:lnTo>
                <a:lnTo>
                  <a:pt x="1519571" y="6477000"/>
                </a:lnTo>
                <a:lnTo>
                  <a:pt x="1296088" y="6309883"/>
                </a:lnTo>
                <a:cubicBezTo>
                  <a:pt x="504535" y="5656635"/>
                  <a:pt x="0" y="4668032"/>
                  <a:pt x="0" y="3561588"/>
                </a:cubicBezTo>
                <a:cubicBezTo>
                  <a:pt x="0" y="1594577"/>
                  <a:pt x="1594577" y="0"/>
                  <a:pt x="3561588"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2" name="Content Placeholder 3">
            <a:extLst>
              <a:ext uri="{FF2B5EF4-FFF2-40B4-BE49-F238E27FC236}">
                <a16:creationId xmlns:a16="http://schemas.microsoft.com/office/drawing/2014/main" id="{FF9FFBE0-27AD-4B25-A9E9-A61700A144C4}"/>
              </a:ext>
            </a:extLst>
          </p:cNvPr>
          <p:cNvPicPr>
            <a:picLocks noChangeAspect="1"/>
          </p:cNvPicPr>
          <p:nvPr/>
        </p:nvPicPr>
        <p:blipFill rotWithShape="1">
          <a:blip r:embed="rId4"/>
          <a:srcRect r="9096"/>
          <a:stretch/>
        </p:blipFill>
        <p:spPr>
          <a:xfrm>
            <a:off x="6021086" y="544802"/>
            <a:ext cx="6170914" cy="6313225"/>
          </a:xfrm>
          <a:custGeom>
            <a:avLst/>
            <a:gdLst>
              <a:gd name="connsiteX0" fmla="*/ 3397813 w 6170914"/>
              <a:gd name="connsiteY0" fmla="*/ 0 h 6313225"/>
              <a:gd name="connsiteX1" fmla="*/ 6019731 w 6170914"/>
              <a:gd name="connsiteY1" fmla="*/ 1236489 h 6313225"/>
              <a:gd name="connsiteX2" fmla="*/ 6170914 w 6170914"/>
              <a:gd name="connsiteY2" fmla="*/ 1438663 h 6313225"/>
              <a:gd name="connsiteX3" fmla="*/ 6170914 w 6170914"/>
              <a:gd name="connsiteY3" fmla="*/ 5356963 h 6313225"/>
              <a:gd name="connsiteX4" fmla="*/ 6019731 w 6170914"/>
              <a:gd name="connsiteY4" fmla="*/ 5559138 h 6313225"/>
              <a:gd name="connsiteX5" fmla="*/ 5194591 w 6170914"/>
              <a:gd name="connsiteY5" fmla="*/ 6282226 h 6313225"/>
              <a:gd name="connsiteX6" fmla="*/ 5141791 w 6170914"/>
              <a:gd name="connsiteY6" fmla="*/ 6313225 h 6313225"/>
              <a:gd name="connsiteX7" fmla="*/ 1659199 w 6170914"/>
              <a:gd name="connsiteY7" fmla="*/ 6313225 h 6313225"/>
              <a:gd name="connsiteX8" fmla="*/ 1498064 w 6170914"/>
              <a:gd name="connsiteY8" fmla="*/ 6215333 h 6313225"/>
              <a:gd name="connsiteX9" fmla="*/ 0 w 6170914"/>
              <a:gd name="connsiteY9" fmla="*/ 3397813 h 6313225"/>
              <a:gd name="connsiteX10" fmla="*/ 3397813 w 6170914"/>
              <a:gd name="connsiteY10" fmla="*/ 0 h 6313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170914" h="6313225">
                <a:moveTo>
                  <a:pt x="3397813" y="0"/>
                </a:moveTo>
                <a:cubicBezTo>
                  <a:pt x="4453378" y="0"/>
                  <a:pt x="5396522" y="481334"/>
                  <a:pt x="6019731" y="1236489"/>
                </a:cubicBezTo>
                <a:lnTo>
                  <a:pt x="6170914" y="1438663"/>
                </a:lnTo>
                <a:lnTo>
                  <a:pt x="6170914" y="5356963"/>
                </a:lnTo>
                <a:lnTo>
                  <a:pt x="6019731" y="5559138"/>
                </a:lnTo>
                <a:cubicBezTo>
                  <a:pt x="5786028" y="5842321"/>
                  <a:pt x="5507333" y="6086998"/>
                  <a:pt x="5194591" y="6282226"/>
                </a:cubicBezTo>
                <a:lnTo>
                  <a:pt x="5141791" y="6313225"/>
                </a:lnTo>
                <a:lnTo>
                  <a:pt x="1659199" y="6313225"/>
                </a:lnTo>
                <a:lnTo>
                  <a:pt x="1498064" y="6215333"/>
                </a:lnTo>
                <a:cubicBezTo>
                  <a:pt x="594240" y="5604721"/>
                  <a:pt x="0" y="4570663"/>
                  <a:pt x="0" y="3397813"/>
                </a:cubicBezTo>
                <a:cubicBezTo>
                  <a:pt x="0" y="1521253"/>
                  <a:pt x="1521253" y="0"/>
                  <a:pt x="3397813" y="0"/>
                </a:cubicBezTo>
                <a:close/>
              </a:path>
            </a:pathLst>
          </a:custGeom>
        </p:spPr>
      </p:pic>
    </p:spTree>
    <p:extLst>
      <p:ext uri="{BB962C8B-B14F-4D97-AF65-F5344CB8AC3E}">
        <p14:creationId xmlns:p14="http://schemas.microsoft.com/office/powerpoint/2010/main" val="27500723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Related image">
            <a:extLst>
              <a:ext uri="{FF2B5EF4-FFF2-40B4-BE49-F238E27FC236}">
                <a16:creationId xmlns:a16="http://schemas.microsoft.com/office/drawing/2014/main" id="{4480167D-F1CF-4210-962B-849904C1316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24000" b="-1"/>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5" name="Freeform 5">
            <a:extLst>
              <a:ext uri="{FF2B5EF4-FFF2-40B4-BE49-F238E27FC236}">
                <a16:creationId xmlns:a16="http://schemas.microsoft.com/office/drawing/2014/main" id="{3CD9DF72-87A3-404E-A828-84CBF11A83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flipH="1">
            <a:off x="0" y="998175"/>
            <a:ext cx="6017172" cy="5859825"/>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5000"/>
            </a:schemeClr>
          </a:solidFill>
          <a:ln w="50800" cap="sq" cmpd="dbl">
            <a:noFill/>
            <a:miter lim="800000"/>
          </a:ln>
          <a:effectLst/>
          <a:ex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2" name="Title 1">
            <a:extLst>
              <a:ext uri="{FF2B5EF4-FFF2-40B4-BE49-F238E27FC236}">
                <a16:creationId xmlns:a16="http://schemas.microsoft.com/office/drawing/2014/main" id="{13A43F52-E0F7-46CB-86FE-AD99F916C5A3}"/>
              </a:ext>
            </a:extLst>
          </p:cNvPr>
          <p:cNvSpPr>
            <a:spLocks noGrp="1"/>
          </p:cNvSpPr>
          <p:nvPr>
            <p:ph type="title"/>
          </p:nvPr>
        </p:nvSpPr>
        <p:spPr>
          <a:xfrm>
            <a:off x="709448" y="1913950"/>
            <a:ext cx="4204137" cy="1342754"/>
          </a:xfrm>
        </p:spPr>
        <p:txBody>
          <a:bodyPr vert="horz" lIns="91440" tIns="45720" rIns="91440" bIns="45720" rtlCol="0" anchor="ctr">
            <a:normAutofit/>
          </a:bodyPr>
          <a:lstStyle/>
          <a:p>
            <a:pPr algn="ctr"/>
            <a:r>
              <a:rPr lang="en-US" sz="3600" b="1" dirty="0"/>
              <a:t>   Conclusion</a:t>
            </a:r>
          </a:p>
        </p:txBody>
      </p:sp>
      <p:cxnSp>
        <p:nvCxnSpPr>
          <p:cNvPr id="27" name="Straight Connector 26">
            <a:extLst>
              <a:ext uri="{FF2B5EF4-FFF2-40B4-BE49-F238E27FC236}">
                <a16:creationId xmlns:a16="http://schemas.microsoft.com/office/drawing/2014/main" id="{20E3A342-4D61-4E3F-AF90-1AB42AEB96C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87051" y="3337139"/>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EB4FBBBE-9C50-4618-B3B6-DA46A275E0F6}"/>
              </a:ext>
            </a:extLst>
          </p:cNvPr>
          <p:cNvSpPr txBox="1"/>
          <p:nvPr/>
        </p:nvSpPr>
        <p:spPr>
          <a:xfrm>
            <a:off x="525516" y="3417573"/>
            <a:ext cx="4593021" cy="2619839"/>
          </a:xfrm>
          <a:prstGeom prst="rect">
            <a:avLst/>
          </a:prstGeom>
        </p:spPr>
        <p:txBody>
          <a:bodyPr vert="horz" lIns="91440" tIns="45720" rIns="91440" bIns="45720" rtlCol="0" anchor="ctr">
            <a:normAutofit/>
          </a:bodyPr>
          <a:lstStyle/>
          <a:p>
            <a:pPr marL="285750" indent="-228600" defTabSz="914400">
              <a:lnSpc>
                <a:spcPct val="90000"/>
              </a:lnSpc>
              <a:spcAft>
                <a:spcPts val="600"/>
              </a:spcAft>
              <a:buFont typeface="Arial" panose="020B0604020202020204" pitchFamily="34" charset="0"/>
              <a:buChar char="•"/>
            </a:pPr>
            <a:r>
              <a:rPr lang="en-US" dirty="0"/>
              <a:t>Imbalanced Data</a:t>
            </a:r>
          </a:p>
          <a:p>
            <a:pPr marL="285750" indent="-228600" defTabSz="914400">
              <a:lnSpc>
                <a:spcPct val="90000"/>
              </a:lnSpc>
              <a:spcAft>
                <a:spcPts val="600"/>
              </a:spcAft>
              <a:buFont typeface="Arial" panose="020B0604020202020204" pitchFamily="34" charset="0"/>
              <a:buChar char="•"/>
            </a:pPr>
            <a:r>
              <a:rPr lang="en-US" dirty="0"/>
              <a:t>Age, Emergency admissions, Order of Glucose Serum tests contribute to readmission.</a:t>
            </a:r>
          </a:p>
        </p:txBody>
      </p:sp>
    </p:spTree>
    <p:extLst>
      <p:ext uri="{BB962C8B-B14F-4D97-AF65-F5344CB8AC3E}">
        <p14:creationId xmlns:p14="http://schemas.microsoft.com/office/powerpoint/2010/main" val="39306041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Related image">
            <a:extLst>
              <a:ext uri="{FF2B5EF4-FFF2-40B4-BE49-F238E27FC236}">
                <a16:creationId xmlns:a16="http://schemas.microsoft.com/office/drawing/2014/main" id="{613D1688-3542-47A6-A2D3-2D4A0BFF22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6438"/>
            <a:ext cx="12149138" cy="676441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F5E2F3CC-F206-4150-9E5F-70BBA03DEE43}"/>
              </a:ext>
            </a:extLst>
          </p:cNvPr>
          <p:cNvSpPr>
            <a:spLocks noGrp="1"/>
          </p:cNvSpPr>
          <p:nvPr>
            <p:ph type="title"/>
          </p:nvPr>
        </p:nvSpPr>
        <p:spPr>
          <a:xfrm>
            <a:off x="1571811" y="1573586"/>
            <a:ext cx="9122584" cy="1325563"/>
          </a:xfrm>
        </p:spPr>
        <p:txBody>
          <a:bodyPr>
            <a:normAutofit/>
          </a:bodyPr>
          <a:lstStyle/>
          <a:p>
            <a:r>
              <a:rPr lang="en-CA" dirty="0"/>
              <a:t>Data Source</a:t>
            </a:r>
          </a:p>
        </p:txBody>
      </p:sp>
      <p:sp>
        <p:nvSpPr>
          <p:cNvPr id="21" name="Content Placeholder 2">
            <a:extLst>
              <a:ext uri="{FF2B5EF4-FFF2-40B4-BE49-F238E27FC236}">
                <a16:creationId xmlns:a16="http://schemas.microsoft.com/office/drawing/2014/main" id="{80D0CD6D-099B-499B-BCDC-93F8806AB031}"/>
              </a:ext>
            </a:extLst>
          </p:cNvPr>
          <p:cNvSpPr>
            <a:spLocks noGrp="1"/>
          </p:cNvSpPr>
          <p:nvPr>
            <p:ph idx="1"/>
          </p:nvPr>
        </p:nvSpPr>
        <p:spPr>
          <a:xfrm>
            <a:off x="1571811" y="3060017"/>
            <a:ext cx="6066118" cy="2438546"/>
          </a:xfrm>
        </p:spPr>
        <p:txBody>
          <a:bodyPr>
            <a:normAutofit/>
          </a:bodyPr>
          <a:lstStyle/>
          <a:p>
            <a:r>
              <a:rPr lang="en-US" sz="2200" dirty="0"/>
              <a:t>Dataset - Health Facts database, a national data warehouse that collects comprehensive clinical records across hospitals throughout the United States.</a:t>
            </a:r>
          </a:p>
          <a:p>
            <a:r>
              <a:rPr lang="en-CA" sz="2200" dirty="0"/>
              <a:t>Dataset represents 10 years (1999-2008) of clinical care at 130 US hospitals and integrated delivery networks.</a:t>
            </a:r>
          </a:p>
        </p:txBody>
      </p:sp>
      <p:pic>
        <p:nvPicPr>
          <p:cNvPr id="7" name="Graphic 6" descr="Group">
            <a:extLst>
              <a:ext uri="{FF2B5EF4-FFF2-40B4-BE49-F238E27FC236}">
                <a16:creationId xmlns:a16="http://schemas.microsoft.com/office/drawing/2014/main" id="{97D5CC79-0E76-4C3B-8A27-246607D960E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325899" y="3191551"/>
            <a:ext cx="2194559" cy="2194559"/>
          </a:xfrm>
          <a:prstGeom prst="rect">
            <a:avLst/>
          </a:prstGeom>
        </p:spPr>
      </p:pic>
    </p:spTree>
    <p:extLst>
      <p:ext uri="{BB962C8B-B14F-4D97-AF65-F5344CB8AC3E}">
        <p14:creationId xmlns:p14="http://schemas.microsoft.com/office/powerpoint/2010/main" val="2655339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0" name="Picture 2" descr="Image result for data images">
            <a:extLst>
              <a:ext uri="{FF2B5EF4-FFF2-40B4-BE49-F238E27FC236}">
                <a16:creationId xmlns:a16="http://schemas.microsoft.com/office/drawing/2014/main" id="{90BB4342-038A-4E45-9C7E-B14A997BCF12}"/>
              </a:ext>
            </a:extLst>
          </p:cNvPr>
          <p:cNvPicPr>
            <a:picLocks noChangeAspect="1" noChangeArrowheads="1"/>
          </p:cNvPicPr>
          <p:nvPr/>
        </p:nvPicPr>
        <p:blipFill rotWithShape="1">
          <a:blip r:embed="rId3">
            <a:alphaModFix amt="35000"/>
            <a:extLst>
              <a:ext uri="{28A0092B-C50C-407E-A947-70E740481C1C}">
                <a14:useLocalDpi xmlns:a14="http://schemas.microsoft.com/office/drawing/2010/main" val="0"/>
              </a:ext>
            </a:extLst>
          </a:blip>
          <a:srcRect t="5874" b="9539"/>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77A14326-D65C-4225-BC46-94FE521431A0}"/>
              </a:ext>
            </a:extLst>
          </p:cNvPr>
          <p:cNvSpPr>
            <a:spLocks noGrp="1"/>
          </p:cNvSpPr>
          <p:nvPr>
            <p:ph type="title"/>
          </p:nvPr>
        </p:nvSpPr>
        <p:spPr/>
        <p:txBody>
          <a:bodyPr>
            <a:normAutofit/>
          </a:bodyPr>
          <a:lstStyle/>
          <a:p>
            <a:r>
              <a:rPr lang="en-CA">
                <a:solidFill>
                  <a:srgbClr val="FFFFFF"/>
                </a:solidFill>
              </a:rPr>
              <a:t>Data</a:t>
            </a:r>
          </a:p>
        </p:txBody>
      </p:sp>
      <p:graphicFrame>
        <p:nvGraphicFramePr>
          <p:cNvPr id="50" name="Content Placeholder 2">
            <a:extLst>
              <a:ext uri="{FF2B5EF4-FFF2-40B4-BE49-F238E27FC236}">
                <a16:creationId xmlns:a16="http://schemas.microsoft.com/office/drawing/2014/main" id="{03B88035-749B-4689-86BA-9043299F264D}"/>
              </a:ext>
            </a:extLst>
          </p:cNvPr>
          <p:cNvGraphicFramePr>
            <a:graphicFrameLocks noGrp="1"/>
          </p:cNvGraphicFramePr>
          <p:nvPr>
            <p:ph idx="1"/>
            <p:extLst>
              <p:ext uri="{D42A27DB-BD31-4B8C-83A1-F6EECF244321}">
                <p14:modId xmlns:p14="http://schemas.microsoft.com/office/powerpoint/2010/main" val="3060010932"/>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1785482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076" name="Picture 4" descr="Related image">
            <a:extLst>
              <a:ext uri="{FF2B5EF4-FFF2-40B4-BE49-F238E27FC236}">
                <a16:creationId xmlns:a16="http://schemas.microsoft.com/office/drawing/2014/main" id="{73690C34-DAD9-41DB-B926-B62A015704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5715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29DC2D5-590E-46C4-BA81-28E09E86A3CE}"/>
              </a:ext>
            </a:extLst>
          </p:cNvPr>
          <p:cNvSpPr>
            <a:spLocks noGrp="1"/>
          </p:cNvSpPr>
          <p:nvPr>
            <p:ph type="title"/>
          </p:nvPr>
        </p:nvSpPr>
        <p:spPr>
          <a:xfrm>
            <a:off x="642996" y="4571216"/>
            <a:ext cx="10906008" cy="1115415"/>
          </a:xfrm>
        </p:spPr>
        <p:txBody>
          <a:bodyPr vert="horz" lIns="91440" tIns="45720" rIns="91440" bIns="45720" rtlCol="0" anchor="b">
            <a:normAutofit/>
          </a:bodyPr>
          <a:lstStyle/>
          <a:p>
            <a:pPr algn="ctr"/>
            <a:r>
              <a:rPr lang="en-US" sz="5100" dirty="0"/>
              <a:t>Readmission Rates By Age, Gender, Race</a:t>
            </a:r>
          </a:p>
        </p:txBody>
      </p:sp>
      <p:pic>
        <p:nvPicPr>
          <p:cNvPr id="31" name="Content Placeholder 3">
            <a:extLst>
              <a:ext uri="{FF2B5EF4-FFF2-40B4-BE49-F238E27FC236}">
                <a16:creationId xmlns:a16="http://schemas.microsoft.com/office/drawing/2014/main" id="{F85AD42E-E238-49F9-A411-542DCA47EF59}"/>
              </a:ext>
            </a:extLst>
          </p:cNvPr>
          <p:cNvPicPr>
            <a:picLocks noChangeAspect="1"/>
          </p:cNvPicPr>
          <p:nvPr/>
        </p:nvPicPr>
        <p:blipFill>
          <a:blip r:embed="rId4"/>
          <a:stretch>
            <a:fillRect/>
          </a:stretch>
        </p:blipFill>
        <p:spPr>
          <a:xfrm>
            <a:off x="788439" y="476572"/>
            <a:ext cx="2916122" cy="4338315"/>
          </a:xfrm>
          <a:prstGeom prst="rect">
            <a:avLst/>
          </a:prstGeom>
        </p:spPr>
      </p:pic>
      <p:pic>
        <p:nvPicPr>
          <p:cNvPr id="7" name="Picture 6">
            <a:extLst>
              <a:ext uri="{FF2B5EF4-FFF2-40B4-BE49-F238E27FC236}">
                <a16:creationId xmlns:a16="http://schemas.microsoft.com/office/drawing/2014/main" id="{AFE8C243-E95F-475C-9562-2262BE81368A}"/>
              </a:ext>
            </a:extLst>
          </p:cNvPr>
          <p:cNvPicPr>
            <a:picLocks noChangeAspect="1"/>
          </p:cNvPicPr>
          <p:nvPr/>
        </p:nvPicPr>
        <p:blipFill>
          <a:blip r:embed="rId5"/>
          <a:stretch>
            <a:fillRect/>
          </a:stretch>
        </p:blipFill>
        <p:spPr>
          <a:xfrm>
            <a:off x="4642658" y="476573"/>
            <a:ext cx="3181950" cy="4385940"/>
          </a:xfrm>
          <a:prstGeom prst="rect">
            <a:avLst/>
          </a:prstGeom>
        </p:spPr>
      </p:pic>
      <p:pic>
        <p:nvPicPr>
          <p:cNvPr id="6" name="Picture 5">
            <a:extLst>
              <a:ext uri="{FF2B5EF4-FFF2-40B4-BE49-F238E27FC236}">
                <a16:creationId xmlns:a16="http://schemas.microsoft.com/office/drawing/2014/main" id="{82E5B45C-2C5C-4F05-A2CA-1F8FD2C63AD4}"/>
              </a:ext>
            </a:extLst>
          </p:cNvPr>
          <p:cNvPicPr>
            <a:picLocks noChangeAspect="1"/>
          </p:cNvPicPr>
          <p:nvPr/>
        </p:nvPicPr>
        <p:blipFill>
          <a:blip r:embed="rId6"/>
          <a:stretch>
            <a:fillRect/>
          </a:stretch>
        </p:blipFill>
        <p:spPr>
          <a:xfrm>
            <a:off x="8478002" y="476572"/>
            <a:ext cx="2925559" cy="4447852"/>
          </a:xfrm>
          <a:prstGeom prst="rect">
            <a:avLst/>
          </a:prstGeom>
        </p:spPr>
      </p:pic>
    </p:spTree>
    <p:extLst>
      <p:ext uri="{BB962C8B-B14F-4D97-AF65-F5344CB8AC3E}">
        <p14:creationId xmlns:p14="http://schemas.microsoft.com/office/powerpoint/2010/main" val="28393204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Related image">
            <a:extLst>
              <a:ext uri="{FF2B5EF4-FFF2-40B4-BE49-F238E27FC236}">
                <a16:creationId xmlns:a16="http://schemas.microsoft.com/office/drawing/2014/main" id="{1A70B614-3D9B-4E16-9E07-8A2E2D27DF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8A7ED67D-DD53-4CB4-AFEF-D21C7682EA26}"/>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dirty="0">
                <a:solidFill>
                  <a:srgbClr val="FFFFFF"/>
                </a:solidFill>
                <a:latin typeface="+mj-lt"/>
                <a:ea typeface="+mj-ea"/>
                <a:cs typeface="+mj-cs"/>
              </a:rPr>
              <a:t>Readmission By Diagnosis</a:t>
            </a:r>
          </a:p>
        </p:txBody>
      </p:sp>
      <p:pic>
        <p:nvPicPr>
          <p:cNvPr id="4" name="Picture 3">
            <a:extLst>
              <a:ext uri="{FF2B5EF4-FFF2-40B4-BE49-F238E27FC236}">
                <a16:creationId xmlns:a16="http://schemas.microsoft.com/office/drawing/2014/main" id="{50A476CA-67CF-45A7-9679-9502AE52587A}"/>
              </a:ext>
            </a:extLst>
          </p:cNvPr>
          <p:cNvPicPr>
            <a:picLocks noChangeAspect="1"/>
          </p:cNvPicPr>
          <p:nvPr/>
        </p:nvPicPr>
        <p:blipFill>
          <a:blip r:embed="rId4"/>
          <a:stretch>
            <a:fillRect/>
          </a:stretch>
        </p:blipFill>
        <p:spPr>
          <a:xfrm>
            <a:off x="6324600" y="119063"/>
            <a:ext cx="5329238" cy="6562725"/>
          </a:xfrm>
          <a:prstGeom prst="rect">
            <a:avLst/>
          </a:prstGeom>
        </p:spPr>
      </p:pic>
    </p:spTree>
    <p:extLst>
      <p:ext uri="{BB962C8B-B14F-4D97-AF65-F5344CB8AC3E}">
        <p14:creationId xmlns:p14="http://schemas.microsoft.com/office/powerpoint/2010/main" val="39705523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pic>
        <p:nvPicPr>
          <p:cNvPr id="7" name="Picture 2" descr="Image result for data images">
            <a:extLst>
              <a:ext uri="{FF2B5EF4-FFF2-40B4-BE49-F238E27FC236}">
                <a16:creationId xmlns:a16="http://schemas.microsoft.com/office/drawing/2014/main" id="{1E6C7EF4-C06D-4D74-A5FF-CD6121694752}"/>
              </a:ext>
            </a:extLst>
          </p:cNvPr>
          <p:cNvPicPr>
            <a:picLocks noChangeAspect="1" noChangeArrowheads="1"/>
          </p:cNvPicPr>
          <p:nvPr/>
        </p:nvPicPr>
        <p:blipFill rotWithShape="1">
          <a:blip r:embed="rId3">
            <a:alphaModFix amt="35000"/>
            <a:extLst>
              <a:ext uri="{28A0092B-C50C-407E-A947-70E740481C1C}">
                <a14:useLocalDpi xmlns:a14="http://schemas.microsoft.com/office/drawing/2010/main" val="0"/>
              </a:ext>
            </a:extLst>
          </a:blip>
          <a:srcRect t="5874" b="9539"/>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B4D3FB9-4A98-46C2-9F7F-D029A038631E}"/>
              </a:ext>
            </a:extLst>
          </p:cNvPr>
          <p:cNvSpPr>
            <a:spLocks noGrp="1"/>
          </p:cNvSpPr>
          <p:nvPr>
            <p:ph type="title"/>
          </p:nvPr>
        </p:nvSpPr>
        <p:spPr>
          <a:xfrm>
            <a:off x="6746628" y="1783959"/>
            <a:ext cx="4645250" cy="2889114"/>
          </a:xfrm>
        </p:spPr>
        <p:txBody>
          <a:bodyPr vert="horz" lIns="91440" tIns="45720" rIns="91440" bIns="45720" rtlCol="0" anchor="b">
            <a:normAutofit/>
          </a:bodyPr>
          <a:lstStyle/>
          <a:p>
            <a:r>
              <a:rPr lang="en-US" sz="6000" dirty="0"/>
              <a:t>Significance of Attributes</a:t>
            </a:r>
          </a:p>
        </p:txBody>
      </p:sp>
      <p:pic>
        <p:nvPicPr>
          <p:cNvPr id="5" name="Picture 4">
            <a:extLst>
              <a:ext uri="{FF2B5EF4-FFF2-40B4-BE49-F238E27FC236}">
                <a16:creationId xmlns:a16="http://schemas.microsoft.com/office/drawing/2014/main" id="{64FA480F-8D33-413C-B173-83BEE4114C2A}"/>
              </a:ext>
            </a:extLst>
          </p:cNvPr>
          <p:cNvPicPr>
            <a:picLocks noChangeAspect="1"/>
          </p:cNvPicPr>
          <p:nvPr/>
        </p:nvPicPr>
        <p:blipFill rotWithShape="1">
          <a:blip r:embed="rId4"/>
          <a:srcRect r="-2" b="8924"/>
          <a:stretch/>
        </p:blipFill>
        <p:spPr>
          <a:xfrm>
            <a:off x="20" y="10"/>
            <a:ext cx="6024134" cy="685799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p:spPr>
      </p:pic>
    </p:spTree>
    <p:extLst>
      <p:ext uri="{BB962C8B-B14F-4D97-AF65-F5344CB8AC3E}">
        <p14:creationId xmlns:p14="http://schemas.microsoft.com/office/powerpoint/2010/main" val="8136468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Image result for medical data science">
            <a:extLst>
              <a:ext uri="{FF2B5EF4-FFF2-40B4-BE49-F238E27FC236}">
                <a16:creationId xmlns:a16="http://schemas.microsoft.com/office/drawing/2014/main" id="{FB06BE2D-33AB-4E92-AE57-66954551DBE1}"/>
              </a:ext>
            </a:extLst>
          </p:cNvPr>
          <p:cNvPicPr>
            <a:picLocks noChangeAspect="1" noChangeArrowheads="1"/>
          </p:cNvPicPr>
          <p:nvPr/>
        </p:nvPicPr>
        <p:blipFill rotWithShape="1">
          <a:blip r:embed="rId3">
            <a:alphaModFix amt="35000"/>
            <a:extLst>
              <a:ext uri="{28A0092B-C50C-407E-A947-70E740481C1C}">
                <a14:useLocalDpi xmlns:a14="http://schemas.microsoft.com/office/drawing/2010/main" val="0"/>
              </a:ext>
            </a:extLst>
          </a:blip>
          <a:srcRect r="22644"/>
          <a:stretch/>
        </p:blipFill>
        <p:spPr bwMode="auto">
          <a:xfrm>
            <a:off x="-1" y="-28"/>
            <a:ext cx="12192000" cy="685595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E3F08A77-A03C-400E-9964-C2E97B4F01A8}"/>
              </a:ext>
            </a:extLst>
          </p:cNvPr>
          <p:cNvSpPr>
            <a:spLocks noGrp="1"/>
          </p:cNvSpPr>
          <p:nvPr>
            <p:ph type="title"/>
          </p:nvPr>
        </p:nvSpPr>
        <p:spPr>
          <a:xfrm>
            <a:off x="643468" y="3320859"/>
            <a:ext cx="4666470" cy="2076333"/>
          </a:xfrm>
        </p:spPr>
        <p:txBody>
          <a:bodyPr vert="horz" lIns="91440" tIns="45720" rIns="91440" bIns="45720" rtlCol="0" anchor="t">
            <a:normAutofit/>
          </a:bodyPr>
          <a:lstStyle/>
          <a:p>
            <a:r>
              <a:rPr lang="en-US" sz="4800" kern="1200" dirty="0">
                <a:solidFill>
                  <a:schemeClr val="tx1"/>
                </a:solidFill>
                <a:latin typeface="+mj-lt"/>
                <a:ea typeface="+mj-ea"/>
                <a:cs typeface="+mj-cs"/>
              </a:rPr>
              <a:t>Correlations – Numeric Variables</a:t>
            </a:r>
          </a:p>
        </p:txBody>
      </p:sp>
      <p:sp>
        <p:nvSpPr>
          <p:cNvPr id="16" name="Freeform: Shape 15">
            <a:extLst>
              <a:ext uri="{FF2B5EF4-FFF2-40B4-BE49-F238E27FC236}">
                <a16:creationId xmlns:a16="http://schemas.microsoft.com/office/drawing/2014/main" id="{BCC55ACC-A2F6-403C-A3A4-D59B3734D4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57312" y="381000"/>
            <a:ext cx="6334689" cy="6477000"/>
          </a:xfrm>
          <a:custGeom>
            <a:avLst/>
            <a:gdLst>
              <a:gd name="connsiteX0" fmla="*/ 3561588 w 6334689"/>
              <a:gd name="connsiteY0" fmla="*/ 0 h 6477000"/>
              <a:gd name="connsiteX1" fmla="*/ 6309883 w 6334689"/>
              <a:gd name="connsiteY1" fmla="*/ 1296087 h 6477000"/>
              <a:gd name="connsiteX2" fmla="*/ 6334689 w 6334689"/>
              <a:gd name="connsiteY2" fmla="*/ 1329261 h 6477000"/>
              <a:gd name="connsiteX3" fmla="*/ 6334689 w 6334689"/>
              <a:gd name="connsiteY3" fmla="*/ 5793916 h 6477000"/>
              <a:gd name="connsiteX4" fmla="*/ 6309883 w 6334689"/>
              <a:gd name="connsiteY4" fmla="*/ 5827089 h 6477000"/>
              <a:gd name="connsiteX5" fmla="*/ 5760467 w 6334689"/>
              <a:gd name="connsiteY5" fmla="*/ 6363539 h 6477000"/>
              <a:gd name="connsiteX6" fmla="*/ 5607796 w 6334689"/>
              <a:gd name="connsiteY6" fmla="*/ 6477000 h 6477000"/>
              <a:gd name="connsiteX7" fmla="*/ 1519571 w 6334689"/>
              <a:gd name="connsiteY7" fmla="*/ 6477000 h 6477000"/>
              <a:gd name="connsiteX8" fmla="*/ 1296088 w 6334689"/>
              <a:gd name="connsiteY8" fmla="*/ 6309883 h 6477000"/>
              <a:gd name="connsiteX9" fmla="*/ 0 w 6334689"/>
              <a:gd name="connsiteY9" fmla="*/ 3561588 h 6477000"/>
              <a:gd name="connsiteX10" fmla="*/ 3561588 w 6334689"/>
              <a:gd name="connsiteY10" fmla="*/ 0 h 647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334689" h="6477000">
                <a:moveTo>
                  <a:pt x="3561588" y="0"/>
                </a:moveTo>
                <a:cubicBezTo>
                  <a:pt x="4668032" y="0"/>
                  <a:pt x="5656635" y="504534"/>
                  <a:pt x="6309883" y="1296087"/>
                </a:cubicBezTo>
                <a:lnTo>
                  <a:pt x="6334689" y="1329261"/>
                </a:lnTo>
                <a:lnTo>
                  <a:pt x="6334689" y="5793916"/>
                </a:lnTo>
                <a:lnTo>
                  <a:pt x="6309883" y="5827089"/>
                </a:lnTo>
                <a:cubicBezTo>
                  <a:pt x="6146571" y="6024977"/>
                  <a:pt x="5962299" y="6204927"/>
                  <a:pt x="5760467" y="6363539"/>
                </a:cubicBezTo>
                <a:lnTo>
                  <a:pt x="5607796" y="6477000"/>
                </a:lnTo>
                <a:lnTo>
                  <a:pt x="1519571" y="6477000"/>
                </a:lnTo>
                <a:lnTo>
                  <a:pt x="1296088" y="6309883"/>
                </a:lnTo>
                <a:cubicBezTo>
                  <a:pt x="504535" y="5656635"/>
                  <a:pt x="0" y="4668032"/>
                  <a:pt x="0" y="3561588"/>
                </a:cubicBezTo>
                <a:cubicBezTo>
                  <a:pt x="0" y="1594577"/>
                  <a:pt x="1594577" y="0"/>
                  <a:pt x="3561588"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9DE14147-E786-4F0E-8BB7-6E900BCFE1A4}"/>
              </a:ext>
            </a:extLst>
          </p:cNvPr>
          <p:cNvPicPr>
            <a:picLocks noChangeAspect="1"/>
          </p:cNvPicPr>
          <p:nvPr/>
        </p:nvPicPr>
        <p:blipFill rotWithShape="1">
          <a:blip r:embed="rId4"/>
          <a:srcRect r="10076" b="3"/>
          <a:stretch/>
        </p:blipFill>
        <p:spPr>
          <a:xfrm>
            <a:off x="6021086" y="544802"/>
            <a:ext cx="6170914" cy="6313225"/>
          </a:xfrm>
          <a:custGeom>
            <a:avLst/>
            <a:gdLst>
              <a:gd name="connsiteX0" fmla="*/ 3397813 w 6170914"/>
              <a:gd name="connsiteY0" fmla="*/ 0 h 6313225"/>
              <a:gd name="connsiteX1" fmla="*/ 6019731 w 6170914"/>
              <a:gd name="connsiteY1" fmla="*/ 1236489 h 6313225"/>
              <a:gd name="connsiteX2" fmla="*/ 6170914 w 6170914"/>
              <a:gd name="connsiteY2" fmla="*/ 1438663 h 6313225"/>
              <a:gd name="connsiteX3" fmla="*/ 6170914 w 6170914"/>
              <a:gd name="connsiteY3" fmla="*/ 5356963 h 6313225"/>
              <a:gd name="connsiteX4" fmla="*/ 6019731 w 6170914"/>
              <a:gd name="connsiteY4" fmla="*/ 5559138 h 6313225"/>
              <a:gd name="connsiteX5" fmla="*/ 5194591 w 6170914"/>
              <a:gd name="connsiteY5" fmla="*/ 6282226 h 6313225"/>
              <a:gd name="connsiteX6" fmla="*/ 5141791 w 6170914"/>
              <a:gd name="connsiteY6" fmla="*/ 6313225 h 6313225"/>
              <a:gd name="connsiteX7" fmla="*/ 1659199 w 6170914"/>
              <a:gd name="connsiteY7" fmla="*/ 6313225 h 6313225"/>
              <a:gd name="connsiteX8" fmla="*/ 1498064 w 6170914"/>
              <a:gd name="connsiteY8" fmla="*/ 6215333 h 6313225"/>
              <a:gd name="connsiteX9" fmla="*/ 0 w 6170914"/>
              <a:gd name="connsiteY9" fmla="*/ 3397813 h 6313225"/>
              <a:gd name="connsiteX10" fmla="*/ 3397813 w 6170914"/>
              <a:gd name="connsiteY10" fmla="*/ 0 h 6313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170914" h="6313225">
                <a:moveTo>
                  <a:pt x="3397813" y="0"/>
                </a:moveTo>
                <a:cubicBezTo>
                  <a:pt x="4453378" y="0"/>
                  <a:pt x="5396522" y="481334"/>
                  <a:pt x="6019731" y="1236489"/>
                </a:cubicBezTo>
                <a:lnTo>
                  <a:pt x="6170914" y="1438663"/>
                </a:lnTo>
                <a:lnTo>
                  <a:pt x="6170914" y="5356963"/>
                </a:lnTo>
                <a:lnTo>
                  <a:pt x="6019731" y="5559138"/>
                </a:lnTo>
                <a:cubicBezTo>
                  <a:pt x="5786028" y="5842321"/>
                  <a:pt x="5507333" y="6086998"/>
                  <a:pt x="5194591" y="6282226"/>
                </a:cubicBezTo>
                <a:lnTo>
                  <a:pt x="5141791" y="6313225"/>
                </a:lnTo>
                <a:lnTo>
                  <a:pt x="1659199" y="6313225"/>
                </a:lnTo>
                <a:lnTo>
                  <a:pt x="1498064" y="6215333"/>
                </a:lnTo>
                <a:cubicBezTo>
                  <a:pt x="594240" y="5604721"/>
                  <a:pt x="0" y="4570663"/>
                  <a:pt x="0" y="3397813"/>
                </a:cubicBezTo>
                <a:cubicBezTo>
                  <a:pt x="0" y="1521253"/>
                  <a:pt x="1521253" y="0"/>
                  <a:pt x="3397813" y="0"/>
                </a:cubicBezTo>
                <a:close/>
              </a:path>
            </a:pathLst>
          </a:custGeom>
        </p:spPr>
      </p:pic>
    </p:spTree>
    <p:extLst>
      <p:ext uri="{BB962C8B-B14F-4D97-AF65-F5344CB8AC3E}">
        <p14:creationId xmlns:p14="http://schemas.microsoft.com/office/powerpoint/2010/main" val="21766337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2" descr="Related image">
            <a:extLst>
              <a:ext uri="{FF2B5EF4-FFF2-40B4-BE49-F238E27FC236}">
                <a16:creationId xmlns:a16="http://schemas.microsoft.com/office/drawing/2014/main" id="{C354D87F-882A-496E-862D-E3A951D466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6438"/>
            <a:ext cx="12149138" cy="682156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92F1978-9B6D-4321-9654-C017A4F1C7C2}"/>
              </a:ext>
            </a:extLst>
          </p:cNvPr>
          <p:cNvSpPr>
            <a:spLocks noGrp="1"/>
          </p:cNvSpPr>
          <p:nvPr>
            <p:ph type="title"/>
          </p:nvPr>
        </p:nvSpPr>
        <p:spPr>
          <a:xfrm>
            <a:off x="742950" y="742951"/>
            <a:ext cx="3476625" cy="4962524"/>
          </a:xfrm>
        </p:spPr>
        <p:txBody>
          <a:bodyPr vert="horz" lIns="91440" tIns="45720" rIns="91440" bIns="45720" rtlCol="0" anchor="ctr">
            <a:normAutofit/>
          </a:bodyPr>
          <a:lstStyle/>
          <a:p>
            <a:pPr algn="ctr"/>
            <a:r>
              <a:rPr lang="en-US" sz="4800" kern="1200" dirty="0">
                <a:solidFill>
                  <a:srgbClr val="FFFFFF"/>
                </a:solidFill>
                <a:latin typeface="+mj-lt"/>
                <a:ea typeface="+mj-ea"/>
                <a:cs typeface="+mj-cs"/>
              </a:rPr>
              <a:t>Correlation – Pair Panels</a:t>
            </a:r>
          </a:p>
        </p:txBody>
      </p:sp>
      <p:pic>
        <p:nvPicPr>
          <p:cNvPr id="5" name="Picture 4">
            <a:extLst>
              <a:ext uri="{FF2B5EF4-FFF2-40B4-BE49-F238E27FC236}">
                <a16:creationId xmlns:a16="http://schemas.microsoft.com/office/drawing/2014/main" id="{EA520F22-86F0-4971-A707-B3DDCA3CA2E4}"/>
              </a:ext>
            </a:extLst>
          </p:cNvPr>
          <p:cNvPicPr>
            <a:picLocks noChangeAspect="1"/>
          </p:cNvPicPr>
          <p:nvPr/>
        </p:nvPicPr>
        <p:blipFill>
          <a:blip r:embed="rId4"/>
          <a:stretch>
            <a:fillRect/>
          </a:stretch>
        </p:blipFill>
        <p:spPr>
          <a:xfrm>
            <a:off x="5410201" y="492573"/>
            <a:ext cx="6234112" cy="5880796"/>
          </a:xfrm>
          <a:prstGeom prst="rect">
            <a:avLst/>
          </a:prstGeom>
        </p:spPr>
      </p:pic>
    </p:spTree>
    <p:extLst>
      <p:ext uri="{BB962C8B-B14F-4D97-AF65-F5344CB8AC3E}">
        <p14:creationId xmlns:p14="http://schemas.microsoft.com/office/powerpoint/2010/main" val="26867023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pic>
        <p:nvPicPr>
          <p:cNvPr id="22" name="Picture 2" descr="Related image">
            <a:extLst>
              <a:ext uri="{FF2B5EF4-FFF2-40B4-BE49-F238E27FC236}">
                <a16:creationId xmlns:a16="http://schemas.microsoft.com/office/drawing/2014/main" id="{2EC298DC-7FAA-4E92-BD70-5A4312825F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6438"/>
            <a:ext cx="12149138" cy="682156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94A4521F-80B7-4B7B-B9E6-5A0553FDA7B9}"/>
              </a:ext>
            </a:extLst>
          </p:cNvPr>
          <p:cNvSpPr>
            <a:spLocks noGrp="1"/>
          </p:cNvSpPr>
          <p:nvPr>
            <p:ph type="title"/>
          </p:nvPr>
        </p:nvSpPr>
        <p:spPr>
          <a:xfrm>
            <a:off x="6072445" y="3794336"/>
            <a:ext cx="5319433" cy="1922251"/>
          </a:xfrm>
        </p:spPr>
        <p:txBody>
          <a:bodyPr vert="horz" lIns="91440" tIns="45720" rIns="91440" bIns="45720" rtlCol="0" anchor="t">
            <a:normAutofit/>
          </a:bodyPr>
          <a:lstStyle/>
          <a:p>
            <a:r>
              <a:rPr lang="en-US" sz="4800" dirty="0"/>
              <a:t>Association Rules (All Variables)</a:t>
            </a:r>
          </a:p>
        </p:txBody>
      </p:sp>
      <p:pic>
        <p:nvPicPr>
          <p:cNvPr id="19" name="Content Placeholder 5" descr="A picture containing text, map&#10;&#10;Description automatically generated">
            <a:extLst>
              <a:ext uri="{FF2B5EF4-FFF2-40B4-BE49-F238E27FC236}">
                <a16:creationId xmlns:a16="http://schemas.microsoft.com/office/drawing/2014/main" id="{04C2A54A-23AA-4562-945F-5F5F3793FC41}"/>
              </a:ext>
            </a:extLst>
          </p:cNvPr>
          <p:cNvPicPr>
            <a:picLocks noChangeAspect="1"/>
          </p:cNvPicPr>
          <p:nvPr/>
        </p:nvPicPr>
        <p:blipFill>
          <a:blip r:embed="rId4"/>
          <a:stretch>
            <a:fillRect/>
          </a:stretch>
        </p:blipFill>
        <p:spPr>
          <a:xfrm>
            <a:off x="314325" y="971550"/>
            <a:ext cx="5372100" cy="5429249"/>
          </a:xfrm>
          <a:prstGeom prst="rect">
            <a:avLst/>
          </a:prstGeom>
        </p:spPr>
      </p:pic>
      <p:pic>
        <p:nvPicPr>
          <p:cNvPr id="4" name="Picture 3">
            <a:extLst>
              <a:ext uri="{FF2B5EF4-FFF2-40B4-BE49-F238E27FC236}">
                <a16:creationId xmlns:a16="http://schemas.microsoft.com/office/drawing/2014/main" id="{A1C912B7-5BF3-418B-9EA1-877151A47171}"/>
              </a:ext>
            </a:extLst>
          </p:cNvPr>
          <p:cNvPicPr>
            <a:picLocks noChangeAspect="1"/>
          </p:cNvPicPr>
          <p:nvPr/>
        </p:nvPicPr>
        <p:blipFill>
          <a:blip r:embed="rId5"/>
          <a:stretch>
            <a:fillRect/>
          </a:stretch>
        </p:blipFill>
        <p:spPr>
          <a:xfrm>
            <a:off x="5957889" y="119064"/>
            <a:ext cx="5476874" cy="3190874"/>
          </a:xfrm>
          <a:prstGeom prst="rect">
            <a:avLst/>
          </a:prstGeom>
        </p:spPr>
      </p:pic>
    </p:spTree>
    <p:extLst>
      <p:ext uri="{BB962C8B-B14F-4D97-AF65-F5344CB8AC3E}">
        <p14:creationId xmlns:p14="http://schemas.microsoft.com/office/powerpoint/2010/main" val="1290188616"/>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TotalTime>
  <Words>1424</Words>
  <Application>Microsoft Office PowerPoint</Application>
  <PresentationFormat>Widescreen</PresentationFormat>
  <Paragraphs>74</Paragraphs>
  <Slides>18</Slides>
  <Notes>17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18</vt:i4>
      </vt:variant>
    </vt:vector>
  </HeadingPairs>
  <TitlesOfParts>
    <vt:vector size="22" baseType="lpstr">
      <vt:lpstr>Arial</vt:lpstr>
      <vt:lpstr>Calibri</vt:lpstr>
      <vt:lpstr>Calibri Light</vt:lpstr>
      <vt:lpstr>Office Theme</vt:lpstr>
      <vt:lpstr>PowerPoint Presentation</vt:lpstr>
      <vt:lpstr>Data Source</vt:lpstr>
      <vt:lpstr>Data</vt:lpstr>
      <vt:lpstr>Readmission Rates By Age, Gender, Race</vt:lpstr>
      <vt:lpstr>Readmission By Diagnosis</vt:lpstr>
      <vt:lpstr>Significance of Attributes</vt:lpstr>
      <vt:lpstr>Correlations – Numeric Variables</vt:lpstr>
      <vt:lpstr>Correlation – Pair Panels</vt:lpstr>
      <vt:lpstr>Association Rules (All Variables)</vt:lpstr>
      <vt:lpstr>Association Rules (Without meds)</vt:lpstr>
      <vt:lpstr>Association Rules (Without Medications) – Not readmitted</vt:lpstr>
      <vt:lpstr>Clustering – K-means</vt:lpstr>
      <vt:lpstr>Clustering</vt:lpstr>
      <vt:lpstr>Decision Tree </vt:lpstr>
      <vt:lpstr>Decision Tree</vt:lpstr>
      <vt:lpstr>Naïve Bayes Classification</vt:lpstr>
      <vt:lpstr>SVM Classification</vt:lpstr>
      <vt:lpstr>   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Gayathri Devi</dc:creator>
  <cp:lastModifiedBy>Gayathri Devi</cp:lastModifiedBy>
  <cp:revision>3</cp:revision>
  <dcterms:created xsi:type="dcterms:W3CDTF">2019-03-17T14:45:20Z</dcterms:created>
  <dcterms:modified xsi:type="dcterms:W3CDTF">2019-03-17T15:18:01Z</dcterms:modified>
</cp:coreProperties>
</file>